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354" r:id="rId2"/>
    <p:sldId id="335" r:id="rId3"/>
    <p:sldId id="364" r:id="rId4"/>
    <p:sldId id="362" r:id="rId5"/>
    <p:sldId id="337" r:id="rId6"/>
    <p:sldId id="340" r:id="rId7"/>
    <p:sldId id="295" r:id="rId8"/>
    <p:sldId id="344" r:id="rId9"/>
    <p:sldId id="363" r:id="rId10"/>
    <p:sldId id="343" r:id="rId11"/>
    <p:sldId id="342" r:id="rId12"/>
    <p:sldId id="341" r:id="rId13"/>
    <p:sldId id="356" r:id="rId14"/>
    <p:sldId id="331" r:id="rId15"/>
    <p:sldId id="263" r:id="rId16"/>
    <p:sldId id="264" r:id="rId17"/>
    <p:sldId id="329" r:id="rId18"/>
    <p:sldId id="294" r:id="rId19"/>
    <p:sldId id="357" r:id="rId20"/>
    <p:sldId id="319" r:id="rId21"/>
    <p:sldId id="315" r:id="rId22"/>
    <p:sldId id="291" r:id="rId23"/>
    <p:sldId id="359" r:id="rId24"/>
    <p:sldId id="324" r:id="rId25"/>
    <p:sldId id="296" r:id="rId26"/>
    <p:sldId id="358" r:id="rId27"/>
    <p:sldId id="334" r:id="rId28"/>
    <p:sldId id="257" r:id="rId29"/>
    <p:sldId id="351" r:id="rId30"/>
    <p:sldId id="360" r:id="rId31"/>
    <p:sldId id="266" r:id="rId32"/>
    <p:sldId id="346" r:id="rId33"/>
    <p:sldId id="361" r:id="rId34"/>
    <p:sldId id="348" r:id="rId35"/>
    <p:sldId id="284" r:id="rId36"/>
    <p:sldId id="350" r:id="rId37"/>
    <p:sldId id="355" r:id="rId38"/>
    <p:sldId id="345" r:id="rId39"/>
    <p:sldId id="320" r:id="rId40"/>
    <p:sldId id="353"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E5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ys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3010"/>
  </p:normalViewPr>
  <p:slideViewPr>
    <p:cSldViewPr snapToGrid="0">
      <p:cViewPr varScale="1">
        <p:scale>
          <a:sx n="87" d="100"/>
          <a:sy n="87" d="100"/>
        </p:scale>
        <p:origin x="236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EBF699-23F7-E845-A250-C130D95FAA61}" type="datetimeFigureOut">
              <a:rPr lang="nb-NO" smtClean="0"/>
              <a:t>01.09.2022</a:t>
            </a:fld>
            <a:endParaRPr/>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01725-3FEF-E54B-B74A-A691D130BD34}" type="slidenum">
              <a:rPr lang="nb-NO" smtClean="0"/>
              <a:t>‹#›</a:t>
            </a:fld>
            <a:endParaRPr/>
          </a:p>
        </p:txBody>
      </p:sp>
    </p:spTree>
    <p:extLst>
      <p:ext uri="{BB962C8B-B14F-4D97-AF65-F5344CB8AC3E}">
        <p14:creationId xmlns:p14="http://schemas.microsoft.com/office/powerpoint/2010/main" val="2124288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Thank</a:t>
            </a:r>
            <a:r>
              <a:rPr lang="nb-NO" dirty="0"/>
              <a:t> </a:t>
            </a:r>
            <a:r>
              <a:rPr lang="nb-NO" dirty="0" err="1"/>
              <a:t>you</a:t>
            </a:r>
            <a:r>
              <a:rPr lang="nb-NO" dirty="0"/>
              <a:t> so </a:t>
            </a:r>
            <a:r>
              <a:rPr lang="nb-NO" dirty="0" err="1"/>
              <a:t>much</a:t>
            </a:r>
            <a:r>
              <a:rPr lang="nb-NO" dirty="0"/>
              <a:t> for </a:t>
            </a:r>
            <a:r>
              <a:rPr lang="nb-NO" dirty="0" err="1"/>
              <a:t>inviting</a:t>
            </a:r>
            <a:r>
              <a:rPr lang="nb-NO" dirty="0"/>
              <a:t> </a:t>
            </a:r>
            <a:r>
              <a:rPr lang="nb-NO" dirty="0" err="1"/>
              <a:t>me</a:t>
            </a:r>
            <a:r>
              <a:rPr lang="nb-NO" dirty="0"/>
              <a:t> and for giving </a:t>
            </a:r>
            <a:r>
              <a:rPr lang="nb-NO" dirty="0" err="1"/>
              <a:t>me</a:t>
            </a:r>
            <a:r>
              <a:rPr lang="nb-NO" dirty="0"/>
              <a:t> </a:t>
            </a:r>
            <a:r>
              <a:rPr lang="nb-NO" dirty="0" err="1"/>
              <a:t>this</a:t>
            </a:r>
            <a:r>
              <a:rPr lang="nb-NO" dirty="0"/>
              <a:t> </a:t>
            </a:r>
            <a:r>
              <a:rPr lang="nb-NO" dirty="0" err="1"/>
              <a:t>opportunity</a:t>
            </a:r>
            <a:r>
              <a:rPr lang="nb-NO" dirty="0"/>
              <a:t> </a:t>
            </a:r>
            <a:r>
              <a:rPr lang="nb-NO" dirty="0" err="1"/>
              <a:t>tp</a:t>
            </a:r>
            <a:r>
              <a:rPr lang="nb-NO" dirty="0"/>
              <a:t> </a:t>
            </a:r>
            <a:r>
              <a:rPr lang="nb-NO" dirty="0" err="1"/>
              <a:t>contribute</a:t>
            </a:r>
            <a:r>
              <a:rPr lang="nb-NO" dirty="0"/>
              <a:t> to </a:t>
            </a:r>
            <a:r>
              <a:rPr lang="nb-NO" dirty="0" err="1"/>
              <a:t>the</a:t>
            </a:r>
            <a:r>
              <a:rPr lang="nb-NO" dirty="0"/>
              <a:t> </a:t>
            </a:r>
            <a:r>
              <a:rPr lang="nb-NO" dirty="0" err="1"/>
              <a:t>Masterclass</a:t>
            </a:r>
            <a:r>
              <a:rPr lang="nb-NO" dirty="0"/>
              <a:t> </a:t>
            </a:r>
            <a:r>
              <a:rPr lang="nb-NO" dirty="0" err="1"/>
              <a:t>internationale</a:t>
            </a:r>
            <a:r>
              <a:rPr lang="nb-NO" dirty="0"/>
              <a:t> di bandoneon 2022. My </a:t>
            </a:r>
            <a:r>
              <a:rPr lang="nb-NO" dirty="0" err="1"/>
              <a:t>exhibition</a:t>
            </a:r>
            <a:r>
              <a:rPr lang="nb-NO" dirty="0"/>
              <a:t> </a:t>
            </a:r>
            <a:r>
              <a:rPr lang="nb-NO" dirty="0" err="1"/>
              <a:t>downstairs</a:t>
            </a:r>
            <a:r>
              <a:rPr lang="nb-NO" dirty="0"/>
              <a:t> </a:t>
            </a:r>
            <a:r>
              <a:rPr lang="nb-NO" dirty="0" err="1"/>
              <a:t>reminds</a:t>
            </a:r>
            <a:r>
              <a:rPr lang="nb-NO" dirty="0"/>
              <a:t> </a:t>
            </a:r>
            <a:r>
              <a:rPr lang="nb-NO" dirty="0" err="1"/>
              <a:t>us</a:t>
            </a:r>
            <a:r>
              <a:rPr lang="nb-NO" dirty="0"/>
              <a:t> </a:t>
            </a:r>
            <a:r>
              <a:rPr lang="nb-NO" dirty="0" err="1"/>
              <a:t>of</a:t>
            </a:r>
            <a:r>
              <a:rPr lang="nb-NO" dirty="0"/>
              <a:t> </a:t>
            </a:r>
            <a:r>
              <a:rPr lang="nb-NO" dirty="0" err="1"/>
              <a:t>the</a:t>
            </a:r>
            <a:r>
              <a:rPr lang="nb-NO" dirty="0"/>
              <a:t> </a:t>
            </a:r>
            <a:r>
              <a:rPr lang="nb-NO" dirty="0" err="1"/>
              <a:t>roots</a:t>
            </a:r>
            <a:r>
              <a:rPr lang="nb-NO" dirty="0"/>
              <a:t> </a:t>
            </a:r>
            <a:r>
              <a:rPr lang="nb-NO" dirty="0" err="1"/>
              <a:t>of</a:t>
            </a:r>
            <a:r>
              <a:rPr lang="nb-NO" dirty="0"/>
              <a:t> </a:t>
            </a:r>
            <a:r>
              <a:rPr lang="nb-NO" dirty="0" err="1"/>
              <a:t>our</a:t>
            </a:r>
            <a:r>
              <a:rPr lang="nb-NO" dirty="0"/>
              <a:t> protagonist – The Bandoneon. </a:t>
            </a:r>
            <a:endParaRPr dirty="0"/>
          </a:p>
        </p:txBody>
      </p:sp>
      <p:sp>
        <p:nvSpPr>
          <p:cNvPr id="4" name="Plassholder for lysbildenummer 3"/>
          <p:cNvSpPr>
            <a:spLocks noGrp="1"/>
          </p:cNvSpPr>
          <p:nvPr>
            <p:ph type="sldNum" sz="quarter" idx="5"/>
          </p:nvPr>
        </p:nvSpPr>
        <p:spPr/>
        <p:txBody>
          <a:bodyPr/>
          <a:lstStyle/>
          <a:p>
            <a:fld id="{90201725-3FEF-E54B-B74A-A691D130BD34}" type="slidenum">
              <a:rPr lang="nb-NO" smtClean="0"/>
              <a:t>1</a:t>
            </a:fld>
            <a:endParaRPr lang="nb-NO"/>
          </a:p>
        </p:txBody>
      </p:sp>
    </p:spTree>
    <p:extLst>
      <p:ext uri="{BB962C8B-B14F-4D97-AF65-F5344CB8AC3E}">
        <p14:creationId xmlns:p14="http://schemas.microsoft.com/office/powerpoint/2010/main" val="421145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have </a:t>
            </a:r>
            <a:r>
              <a:rPr lang="nb-NO" dirty="0" err="1"/>
              <a:t>one</a:t>
            </a:r>
            <a:r>
              <a:rPr lang="nb-NO" dirty="0"/>
              <a:t> original </a:t>
            </a:r>
            <a:r>
              <a:rPr lang="nb-NO" dirty="0" err="1"/>
              <a:t>Italian</a:t>
            </a:r>
            <a:r>
              <a:rPr lang="nb-NO" dirty="0"/>
              <a:t> </a:t>
            </a:r>
            <a:r>
              <a:rPr lang="nb-NO" dirty="0" err="1"/>
              <a:t>publication</a:t>
            </a:r>
            <a:r>
              <a:rPr lang="nb-NO" dirty="0"/>
              <a:t> in my </a:t>
            </a:r>
            <a:r>
              <a:rPr lang="nb-NO" dirty="0" err="1"/>
              <a:t>professional</a:t>
            </a:r>
            <a:r>
              <a:rPr lang="nb-NO" dirty="0"/>
              <a:t> </a:t>
            </a:r>
            <a:r>
              <a:rPr lang="nb-NO" dirty="0" err="1"/>
              <a:t>field</a:t>
            </a:r>
            <a:r>
              <a:rPr lang="nb-NO" dirty="0"/>
              <a:t>. The anser to </a:t>
            </a:r>
            <a:r>
              <a:rPr lang="nb-NO" dirty="0" err="1"/>
              <a:t>the</a:t>
            </a:r>
            <a:r>
              <a:rPr lang="nb-NO" dirty="0"/>
              <a:t> </a:t>
            </a:r>
            <a:r>
              <a:rPr lang="nb-NO" dirty="0" err="1"/>
              <a:t>questionn</a:t>
            </a:r>
            <a:r>
              <a:rPr lang="nb-NO" dirty="0"/>
              <a:t> in </a:t>
            </a:r>
            <a:r>
              <a:rPr lang="nb-NO" dirty="0" err="1"/>
              <a:t>the</a:t>
            </a:r>
            <a:r>
              <a:rPr lang="nb-NO" dirty="0"/>
              <a:t> heading is «</a:t>
            </a:r>
            <a:r>
              <a:rPr lang="nb-NO" dirty="0" err="1"/>
              <a:t>yes</a:t>
            </a:r>
            <a:r>
              <a:rPr lang="nb-NO" dirty="0"/>
              <a:t>»...</a:t>
            </a:r>
            <a:endParaRPr dirty="0"/>
          </a:p>
        </p:txBody>
      </p:sp>
      <p:sp>
        <p:nvSpPr>
          <p:cNvPr id="4" name="Plassholder for lysbildenummer 3"/>
          <p:cNvSpPr>
            <a:spLocks noGrp="1"/>
          </p:cNvSpPr>
          <p:nvPr>
            <p:ph type="sldNum" sz="quarter" idx="5"/>
          </p:nvPr>
        </p:nvSpPr>
        <p:spPr/>
        <p:txBody>
          <a:bodyPr/>
          <a:lstStyle/>
          <a:p>
            <a:fld id="{90201725-3FEF-E54B-B74A-A691D130BD34}" type="slidenum">
              <a:rPr lang="nb-NO" smtClean="0"/>
              <a:t>3</a:t>
            </a:fld>
            <a:endParaRPr lang="nb-NO"/>
          </a:p>
        </p:txBody>
      </p:sp>
    </p:spTree>
    <p:extLst>
      <p:ext uri="{BB962C8B-B14F-4D97-AF65-F5344CB8AC3E}">
        <p14:creationId xmlns:p14="http://schemas.microsoft.com/office/powerpoint/2010/main" val="927259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b="1" dirty="0"/>
              <a:t>Tango haven Argentina laments accordion shortage</a:t>
            </a:r>
            <a:endParaRPr lang="nb-NO" b="1" dirty="0"/>
          </a:p>
          <a:p>
            <a:r>
              <a:rPr lang="en-US" dirty="0"/>
              <a:t>"In a few years, there will be no more bandoneons in our country," said Oscar Fischer, who heads La Casa del Bandoneon. A specialist in these accordion-like instruments, he keeps a workshop in Buenos Aires's old quarter of San </a:t>
            </a:r>
            <a:r>
              <a:rPr lang="en-US" dirty="0" err="1"/>
              <a:t>Telmo</a:t>
            </a:r>
            <a:r>
              <a:rPr lang="en-US" dirty="0"/>
              <a:t>.</a:t>
            </a:r>
            <a:endParaRPr lang="nb-NO" dirty="0"/>
          </a:p>
          <a:p>
            <a:r>
              <a:rPr lang="en-US" dirty="0"/>
              <a:t>The instrument that is part of Argentina's cultural pedigree is made in Europe and is growing rarer and rarer, to the detriment of Argentine players, as it becomes too expensive to import into the country.</a:t>
            </a:r>
            <a:endParaRPr lang="nb-NO" dirty="0"/>
          </a:p>
          <a:p>
            <a:r>
              <a:rPr lang="en-US" dirty="0"/>
              <a:t>Horacio Ferrer, president of Argentina's National Tango Academy, complained that the foreigners who buy bandoneons here do not actually play the instruments.</a:t>
            </a:r>
            <a:endParaRPr lang="nb-NO" dirty="0"/>
          </a:p>
          <a:p>
            <a:r>
              <a:rPr lang="en-US" b="1" dirty="0"/>
              <a:t>"I've known people who have 10 or 12 bandoneons, but don't play them," he said. "In Norway, a doctor showed me a collection of 35 instruments, including many from Argentina."</a:t>
            </a:r>
            <a:endParaRPr lang="nb-NO" b="1" dirty="0"/>
          </a:p>
          <a:p>
            <a:endParaRPr dirty="0"/>
          </a:p>
        </p:txBody>
      </p:sp>
      <p:sp>
        <p:nvSpPr>
          <p:cNvPr id="4" name="Plassholder for lysbildenummer 3"/>
          <p:cNvSpPr>
            <a:spLocks noGrp="1"/>
          </p:cNvSpPr>
          <p:nvPr>
            <p:ph type="sldNum" sz="quarter" idx="5"/>
          </p:nvPr>
        </p:nvSpPr>
        <p:spPr/>
        <p:txBody>
          <a:bodyPr/>
          <a:lstStyle/>
          <a:p>
            <a:fld id="{90201725-3FEF-E54B-B74A-A691D130BD34}" type="slidenum">
              <a:rPr lang="nb-NO" smtClean="0"/>
              <a:t>9</a:t>
            </a:fld>
            <a:endParaRPr lang="nb-NO"/>
          </a:p>
        </p:txBody>
      </p:sp>
    </p:spTree>
    <p:extLst>
      <p:ext uri="{BB962C8B-B14F-4D97-AF65-F5344CB8AC3E}">
        <p14:creationId xmlns:p14="http://schemas.microsoft.com/office/powerpoint/2010/main" val="2284658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dirty="0"/>
          </a:p>
        </p:txBody>
      </p:sp>
      <p:sp>
        <p:nvSpPr>
          <p:cNvPr id="4" name="Plassholder for lysbildenummer 3"/>
          <p:cNvSpPr>
            <a:spLocks noGrp="1"/>
          </p:cNvSpPr>
          <p:nvPr>
            <p:ph type="sldNum" sz="quarter" idx="5"/>
          </p:nvPr>
        </p:nvSpPr>
        <p:spPr/>
        <p:txBody>
          <a:bodyPr/>
          <a:lstStyle/>
          <a:p>
            <a:fld id="{90201725-3FEF-E54B-B74A-A691D130BD34}" type="slidenum">
              <a:rPr lang="nb-NO" smtClean="0"/>
              <a:t>19</a:t>
            </a:fld>
            <a:endParaRPr lang="nb-NO"/>
          </a:p>
        </p:txBody>
      </p:sp>
    </p:spTree>
    <p:extLst>
      <p:ext uri="{BB962C8B-B14F-4D97-AF65-F5344CB8AC3E}">
        <p14:creationId xmlns:p14="http://schemas.microsoft.com/office/powerpoint/2010/main" val="584084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endParaRPr dirty="0"/>
          </a:p>
        </p:txBody>
      </p:sp>
      <p:sp>
        <p:nvSpPr>
          <p:cNvPr id="4" name="Plassholder for lysbildenummer 3"/>
          <p:cNvSpPr>
            <a:spLocks noGrp="1"/>
          </p:cNvSpPr>
          <p:nvPr>
            <p:ph type="sldNum" sz="quarter" idx="5"/>
          </p:nvPr>
        </p:nvSpPr>
        <p:spPr/>
        <p:txBody>
          <a:bodyPr/>
          <a:lstStyle/>
          <a:p>
            <a:fld id="{90201725-3FEF-E54B-B74A-A691D130BD34}" type="slidenum">
              <a:rPr lang="nb-NO" smtClean="0"/>
              <a:t>26</a:t>
            </a:fld>
            <a:endParaRPr lang="nb-NO"/>
          </a:p>
        </p:txBody>
      </p:sp>
    </p:spTree>
    <p:extLst>
      <p:ext uri="{BB962C8B-B14F-4D97-AF65-F5344CB8AC3E}">
        <p14:creationId xmlns:p14="http://schemas.microsoft.com/office/powerpoint/2010/main" val="2215854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dirty="0"/>
          </a:p>
        </p:txBody>
      </p:sp>
      <p:sp>
        <p:nvSpPr>
          <p:cNvPr id="4" name="Plassholder for lysbildenummer 3"/>
          <p:cNvSpPr>
            <a:spLocks noGrp="1"/>
          </p:cNvSpPr>
          <p:nvPr>
            <p:ph type="sldNum" sz="quarter" idx="5"/>
          </p:nvPr>
        </p:nvSpPr>
        <p:spPr/>
        <p:txBody>
          <a:bodyPr/>
          <a:lstStyle/>
          <a:p>
            <a:fld id="{90201725-3FEF-E54B-B74A-A691D130BD34}" type="slidenum">
              <a:rPr lang="nb-NO" smtClean="0"/>
              <a:t>30</a:t>
            </a:fld>
            <a:endParaRPr lang="nb-NO"/>
          </a:p>
        </p:txBody>
      </p:sp>
    </p:spTree>
    <p:extLst>
      <p:ext uri="{BB962C8B-B14F-4D97-AF65-F5344CB8AC3E}">
        <p14:creationId xmlns:p14="http://schemas.microsoft.com/office/powerpoint/2010/main" val="2740302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dirty="0"/>
          </a:p>
        </p:txBody>
      </p:sp>
      <p:sp>
        <p:nvSpPr>
          <p:cNvPr id="4" name="Plassholder for lysbildenummer 3"/>
          <p:cNvSpPr>
            <a:spLocks noGrp="1"/>
          </p:cNvSpPr>
          <p:nvPr>
            <p:ph type="sldNum" sz="quarter" idx="5"/>
          </p:nvPr>
        </p:nvSpPr>
        <p:spPr/>
        <p:txBody>
          <a:bodyPr/>
          <a:lstStyle/>
          <a:p>
            <a:fld id="{90201725-3FEF-E54B-B74A-A691D130BD34}" type="slidenum">
              <a:rPr lang="nb-NO" smtClean="0"/>
              <a:t>33</a:t>
            </a:fld>
            <a:endParaRPr lang="nb-NO"/>
          </a:p>
        </p:txBody>
      </p:sp>
    </p:spTree>
    <p:extLst>
      <p:ext uri="{BB962C8B-B14F-4D97-AF65-F5344CB8AC3E}">
        <p14:creationId xmlns:p14="http://schemas.microsoft.com/office/powerpoint/2010/main" val="2581707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6">
            <a:extLst>
              <a:ext uri="{FF2B5EF4-FFF2-40B4-BE49-F238E27FC236}">
                <a16:creationId xmlns:a16="http://schemas.microsoft.com/office/drawing/2014/main" id="{BE60E5AC-5600-DD43-9590-3B6A8344C99C}"/>
              </a:ext>
            </a:extLst>
          </p:cNvPr>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14985AC-BCF4-0B40-92E8-0320A05339AC}" type="slidenum">
              <a:t>36</a:t>
            </a:fld>
            <a:endParaRPr lang="nb-NO" sz="1400" b="0" i="0" u="none" strike="noStrike" kern="1200" cap="none" spc="0" baseline="0">
              <a:solidFill>
                <a:srgbClr val="000000"/>
              </a:solidFill>
              <a:uFillTx/>
              <a:latin typeface="Liberation Serif" pitchFamily="18"/>
              <a:ea typeface="Segoe UI" pitchFamily="2"/>
              <a:cs typeface="Tahoma" pitchFamily="2"/>
            </a:endParaRPr>
          </a:p>
        </p:txBody>
      </p:sp>
      <p:sp>
        <p:nvSpPr>
          <p:cNvPr id="3" name="Plassholder for lysbilde 1">
            <a:extLst>
              <a:ext uri="{FF2B5EF4-FFF2-40B4-BE49-F238E27FC236}">
                <a16:creationId xmlns:a16="http://schemas.microsoft.com/office/drawing/2014/main" id="{FA39266A-C476-3149-89E1-48BD30AF323A}"/>
              </a:ext>
            </a:extLst>
          </p:cNvPr>
          <p:cNvSpPr>
            <a:spLocks noGrp="1" noRot="1" noChangeAspect="1"/>
          </p:cNvSpPr>
          <p:nvPr>
            <p:ph type="sldImg"/>
          </p:nvPr>
        </p:nvSpPr>
        <p:spPr>
          <a:xfrm>
            <a:off x="1108075" y="812800"/>
            <a:ext cx="5343525" cy="4008438"/>
          </a:xfrm>
          <a:solidFill>
            <a:srgbClr val="729FCF"/>
          </a:solidFill>
          <a:ln w="25402">
            <a:solidFill>
              <a:srgbClr val="3465A4"/>
            </a:solidFill>
            <a:prstDash val="solid"/>
          </a:ln>
        </p:spPr>
      </p:sp>
      <p:sp>
        <p:nvSpPr>
          <p:cNvPr id="4" name="Plassholder for notater 2">
            <a:extLst>
              <a:ext uri="{FF2B5EF4-FFF2-40B4-BE49-F238E27FC236}">
                <a16:creationId xmlns:a16="http://schemas.microsoft.com/office/drawing/2014/main" id="{46035E5E-CA78-7D43-B522-DCA869C854A0}"/>
              </a:ext>
            </a:extLst>
          </p:cNvPr>
          <p:cNvSpPr txBox="1">
            <a:spLocks noGrp="1"/>
          </p:cNvSpPr>
          <p:nvPr>
            <p:ph type="body" sz="quarter" idx="1"/>
          </p:nvPr>
        </p:nvSpPr>
        <p:spPr/>
        <p:txBody>
          <a:bodyPr>
            <a:spAutoFit/>
          </a:bodyPr>
          <a:lstStyle/>
          <a:p>
            <a:endParaRPr lang="nb-NO"/>
          </a:p>
        </p:txBody>
      </p:sp>
    </p:spTree>
    <p:extLst>
      <p:ext uri="{BB962C8B-B14F-4D97-AF65-F5344CB8AC3E}">
        <p14:creationId xmlns:p14="http://schemas.microsoft.com/office/powerpoint/2010/main" val="1559642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dirty="0"/>
          </a:p>
        </p:txBody>
      </p:sp>
      <p:sp>
        <p:nvSpPr>
          <p:cNvPr id="4" name="Plassholder for lysbildenummer 3"/>
          <p:cNvSpPr>
            <a:spLocks noGrp="1"/>
          </p:cNvSpPr>
          <p:nvPr>
            <p:ph type="sldNum" sz="quarter" idx="5"/>
          </p:nvPr>
        </p:nvSpPr>
        <p:spPr/>
        <p:txBody>
          <a:bodyPr/>
          <a:lstStyle/>
          <a:p>
            <a:fld id="{90201725-3FEF-E54B-B74A-A691D130BD34}" type="slidenum">
              <a:rPr lang="nb-NO" smtClean="0"/>
              <a:t>40</a:t>
            </a:fld>
            <a:endParaRPr lang="nb-NO"/>
          </a:p>
        </p:txBody>
      </p:sp>
    </p:spTree>
    <p:extLst>
      <p:ext uri="{BB962C8B-B14F-4D97-AF65-F5344CB8AC3E}">
        <p14:creationId xmlns:p14="http://schemas.microsoft.com/office/powerpoint/2010/main" val="622227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DA13B9F-9ABB-1645-A6E2-91B11A5C9129}" type="datetimeFigureOut">
              <a:rPr lang="nb-NO" smtClean="0"/>
              <a:t>01.09.2022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DC3157D-E461-6242-BCE6-2F96E963442E}" type="slidenum">
              <a:rPr lang="nb-NO" smtClean="0"/>
              <a:t>‹#›</a:t>
            </a:fld>
            <a:endParaRPr lang="nb-NO"/>
          </a:p>
        </p:txBody>
      </p:sp>
    </p:spTree>
    <p:extLst>
      <p:ext uri="{BB962C8B-B14F-4D97-AF65-F5344CB8AC3E}">
        <p14:creationId xmlns:p14="http://schemas.microsoft.com/office/powerpoint/2010/main" val="286646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DA13B9F-9ABB-1645-A6E2-91B11A5C9129}" type="datetimeFigureOut">
              <a:rPr lang="nb-NO" smtClean="0"/>
              <a:t>01.09.2022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DC3157D-E461-6242-BCE6-2F96E963442E}" type="slidenum">
              <a:rPr lang="nb-NO" smtClean="0"/>
              <a:t>‹#›</a:t>
            </a:fld>
            <a:endParaRPr lang="nb-NO"/>
          </a:p>
        </p:txBody>
      </p:sp>
    </p:spTree>
    <p:extLst>
      <p:ext uri="{BB962C8B-B14F-4D97-AF65-F5344CB8AC3E}">
        <p14:creationId xmlns:p14="http://schemas.microsoft.com/office/powerpoint/2010/main" val="4211413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DA13B9F-9ABB-1645-A6E2-91B11A5C9129}" type="datetimeFigureOut">
              <a:rPr lang="nb-NO" smtClean="0"/>
              <a:t>01.09.2022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DC3157D-E461-6242-BCE6-2F96E963442E}" type="slidenum">
              <a:rPr lang="nb-NO" smtClean="0"/>
              <a:t>‹#›</a:t>
            </a:fld>
            <a:endParaRPr lang="nb-NO"/>
          </a:p>
        </p:txBody>
      </p:sp>
    </p:spTree>
    <p:extLst>
      <p:ext uri="{BB962C8B-B14F-4D97-AF65-F5344CB8AC3E}">
        <p14:creationId xmlns:p14="http://schemas.microsoft.com/office/powerpoint/2010/main" val="118704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DA13B9F-9ABB-1645-A6E2-91B11A5C9129}" type="datetimeFigureOut">
              <a:rPr lang="nb-NO" smtClean="0"/>
              <a:t>01.09.2022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DC3157D-E461-6242-BCE6-2F96E963442E}" type="slidenum">
              <a:rPr lang="nb-NO" smtClean="0"/>
              <a:t>‹#›</a:t>
            </a:fld>
            <a:endParaRPr lang="nb-NO"/>
          </a:p>
        </p:txBody>
      </p:sp>
    </p:spTree>
    <p:extLst>
      <p:ext uri="{BB962C8B-B14F-4D97-AF65-F5344CB8AC3E}">
        <p14:creationId xmlns:p14="http://schemas.microsoft.com/office/powerpoint/2010/main" val="2659516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DA13B9F-9ABB-1645-A6E2-91B11A5C9129}" type="datetimeFigureOut">
              <a:rPr lang="nb-NO" smtClean="0"/>
              <a:t>01.09.2022</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3DC3157D-E461-6242-BCE6-2F96E963442E}" type="slidenum">
              <a:rPr lang="nb-NO" smtClean="0"/>
              <a:t>‹#›</a:t>
            </a:fld>
            <a:endParaRPr lang="nb-NO"/>
          </a:p>
        </p:txBody>
      </p:sp>
    </p:spTree>
    <p:extLst>
      <p:ext uri="{BB962C8B-B14F-4D97-AF65-F5344CB8AC3E}">
        <p14:creationId xmlns:p14="http://schemas.microsoft.com/office/powerpoint/2010/main" val="2035195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DA13B9F-9ABB-1645-A6E2-91B11A5C9129}" type="datetimeFigureOut">
              <a:rPr lang="nb-NO" smtClean="0"/>
              <a:t>01.09.2022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DC3157D-E461-6242-BCE6-2F96E963442E}" type="slidenum">
              <a:rPr lang="nb-NO" smtClean="0"/>
              <a:t>‹#›</a:t>
            </a:fld>
            <a:endParaRPr lang="nb-NO"/>
          </a:p>
        </p:txBody>
      </p:sp>
    </p:spTree>
    <p:extLst>
      <p:ext uri="{BB962C8B-B14F-4D97-AF65-F5344CB8AC3E}">
        <p14:creationId xmlns:p14="http://schemas.microsoft.com/office/powerpoint/2010/main" val="1090664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DA13B9F-9ABB-1645-A6E2-91B11A5C9129}" type="datetimeFigureOut">
              <a:rPr lang="nb-NO" smtClean="0"/>
              <a:t>01.09.2022</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3DC3157D-E461-6242-BCE6-2F96E963442E}" type="slidenum">
              <a:rPr lang="nb-NO" smtClean="0"/>
              <a:t>‹#›</a:t>
            </a:fld>
            <a:endParaRPr lang="nb-NO"/>
          </a:p>
        </p:txBody>
      </p:sp>
    </p:spTree>
    <p:extLst>
      <p:ext uri="{BB962C8B-B14F-4D97-AF65-F5344CB8AC3E}">
        <p14:creationId xmlns:p14="http://schemas.microsoft.com/office/powerpoint/2010/main" val="2711724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DA13B9F-9ABB-1645-A6E2-91B11A5C9129}" type="datetimeFigureOut">
              <a:rPr lang="nb-NO" smtClean="0"/>
              <a:t>01.09.2022</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3DC3157D-E461-6242-BCE6-2F96E963442E}" type="slidenum">
              <a:rPr lang="nb-NO" smtClean="0"/>
              <a:t>‹#›</a:t>
            </a:fld>
            <a:endParaRPr lang="nb-NO"/>
          </a:p>
        </p:txBody>
      </p:sp>
    </p:spTree>
    <p:extLst>
      <p:ext uri="{BB962C8B-B14F-4D97-AF65-F5344CB8AC3E}">
        <p14:creationId xmlns:p14="http://schemas.microsoft.com/office/powerpoint/2010/main" val="2719432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A13B9F-9ABB-1645-A6E2-91B11A5C9129}" type="datetimeFigureOut">
              <a:rPr lang="nb-NO" smtClean="0"/>
              <a:t>01.09.2022</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3DC3157D-E461-6242-BCE6-2F96E963442E}" type="slidenum">
              <a:rPr lang="nb-NO" smtClean="0"/>
              <a:t>‹#›</a:t>
            </a:fld>
            <a:endParaRPr lang="nb-NO"/>
          </a:p>
        </p:txBody>
      </p:sp>
    </p:spTree>
    <p:extLst>
      <p:ext uri="{BB962C8B-B14F-4D97-AF65-F5344CB8AC3E}">
        <p14:creationId xmlns:p14="http://schemas.microsoft.com/office/powerpoint/2010/main" val="3080705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DA13B9F-9ABB-1645-A6E2-91B11A5C9129}" type="datetimeFigureOut">
              <a:rPr lang="nb-NO" smtClean="0"/>
              <a:t>01.09.2022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DC3157D-E461-6242-BCE6-2F96E963442E}" type="slidenum">
              <a:rPr lang="nb-NO" smtClean="0"/>
              <a:t>‹#›</a:t>
            </a:fld>
            <a:endParaRPr lang="nb-NO"/>
          </a:p>
        </p:txBody>
      </p:sp>
    </p:spTree>
    <p:extLst>
      <p:ext uri="{BB962C8B-B14F-4D97-AF65-F5344CB8AC3E}">
        <p14:creationId xmlns:p14="http://schemas.microsoft.com/office/powerpoint/2010/main" val="2271513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DA13B9F-9ABB-1645-A6E2-91B11A5C9129}" type="datetimeFigureOut">
              <a:rPr lang="nb-NO" smtClean="0"/>
              <a:t>01.09.2022</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3DC3157D-E461-6242-BCE6-2F96E963442E}" type="slidenum">
              <a:rPr lang="nb-NO" smtClean="0"/>
              <a:t>‹#›</a:t>
            </a:fld>
            <a:endParaRPr lang="nb-NO"/>
          </a:p>
        </p:txBody>
      </p:sp>
    </p:spTree>
    <p:extLst>
      <p:ext uri="{BB962C8B-B14F-4D97-AF65-F5344CB8AC3E}">
        <p14:creationId xmlns:p14="http://schemas.microsoft.com/office/powerpoint/2010/main" val="2483409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A13B9F-9ABB-1645-A6E2-91B11A5C9129}" type="datetimeFigureOut">
              <a:rPr lang="nb-NO" smtClean="0"/>
              <a:t>01.09.2022</a:t>
            </a:fld>
            <a:endParaRPr lang="nb-N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C3157D-E461-6242-BCE6-2F96E963442E}" type="slidenum">
              <a:rPr lang="nb-NO" smtClean="0"/>
              <a:t>‹#›</a:t>
            </a:fld>
            <a:endParaRPr lang="nb-NO"/>
          </a:p>
        </p:txBody>
      </p:sp>
    </p:spTree>
    <p:extLst>
      <p:ext uri="{BB962C8B-B14F-4D97-AF65-F5344CB8AC3E}">
        <p14:creationId xmlns:p14="http://schemas.microsoft.com/office/powerpoint/2010/main" val="3636565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s://oabandoneon.com/utstillin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MluHNydcpbE"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51A668-AF3A-ED69-427E-76A28B09BC72}"/>
              </a:ext>
            </a:extLst>
          </p:cNvPr>
          <p:cNvSpPr>
            <a:spLocks noGrp="1"/>
          </p:cNvSpPr>
          <p:nvPr>
            <p:ph type="title"/>
          </p:nvPr>
        </p:nvSpPr>
        <p:spPr/>
        <p:txBody>
          <a:bodyPr/>
          <a:lstStyle/>
          <a:p>
            <a:r>
              <a:rPr lang="nb-NO" dirty="0"/>
              <a:t>PRESENTATION IN THREE PARTS</a:t>
            </a:r>
            <a:br>
              <a:rPr lang="nb-NO" dirty="0"/>
            </a:br>
            <a:r>
              <a:rPr lang="nb-NO" sz="2800" b="1" dirty="0"/>
              <a:t>Olaf Gjerløw Aasland</a:t>
            </a:r>
            <a:endParaRPr sz="2800" b="1" dirty="0"/>
          </a:p>
        </p:txBody>
      </p:sp>
      <p:sp>
        <p:nvSpPr>
          <p:cNvPr id="3" name="Plassholder for innhold 2">
            <a:extLst>
              <a:ext uri="{FF2B5EF4-FFF2-40B4-BE49-F238E27FC236}">
                <a16:creationId xmlns:a16="http://schemas.microsoft.com/office/drawing/2014/main" id="{4347CCEF-0DAC-45CC-54D6-E55C13E5D588}"/>
              </a:ext>
            </a:extLst>
          </p:cNvPr>
          <p:cNvSpPr>
            <a:spLocks noGrp="1"/>
          </p:cNvSpPr>
          <p:nvPr>
            <p:ph idx="1"/>
          </p:nvPr>
        </p:nvSpPr>
        <p:spPr/>
        <p:txBody>
          <a:bodyPr/>
          <a:lstStyle/>
          <a:p>
            <a:r>
              <a:rPr lang="nb-NO" dirty="0"/>
              <a:t>How </a:t>
            </a:r>
            <a:r>
              <a:rPr lang="nb-NO" dirty="0" err="1"/>
              <a:t>did</a:t>
            </a:r>
            <a:r>
              <a:rPr lang="nb-NO" dirty="0"/>
              <a:t> I, as an outsider, end up </a:t>
            </a:r>
            <a:r>
              <a:rPr lang="nb-NO" dirty="0" err="1"/>
              <a:t>here</a:t>
            </a:r>
            <a:r>
              <a:rPr lang="nb-NO" dirty="0"/>
              <a:t> in bandoneon </a:t>
            </a:r>
            <a:r>
              <a:rPr lang="nb-NO" dirty="0" err="1"/>
              <a:t>heaven</a:t>
            </a:r>
            <a:r>
              <a:rPr lang="nb-NO" dirty="0"/>
              <a:t>?</a:t>
            </a:r>
          </a:p>
          <a:p>
            <a:r>
              <a:rPr lang="nb-NO" dirty="0" err="1"/>
              <a:t>Some</a:t>
            </a:r>
            <a:r>
              <a:rPr lang="nb-NO" dirty="0"/>
              <a:t> </a:t>
            </a:r>
            <a:r>
              <a:rPr lang="nb-NO" dirty="0" err="1"/>
              <a:t>selected</a:t>
            </a:r>
            <a:r>
              <a:rPr lang="nb-NO" dirty="0"/>
              <a:t> </a:t>
            </a:r>
            <a:r>
              <a:rPr lang="nb-NO" dirty="0" err="1"/>
              <a:t>facts</a:t>
            </a:r>
            <a:r>
              <a:rPr lang="nb-NO" dirty="0"/>
              <a:t> and </a:t>
            </a:r>
            <a:r>
              <a:rPr lang="nb-NO" dirty="0" err="1"/>
              <a:t>viewpoints</a:t>
            </a:r>
            <a:r>
              <a:rPr lang="nb-NO" dirty="0"/>
              <a:t> </a:t>
            </a:r>
            <a:r>
              <a:rPr lang="nb-NO" dirty="0" err="1"/>
              <a:t>about</a:t>
            </a:r>
            <a:r>
              <a:rPr lang="nb-NO" dirty="0"/>
              <a:t>  </a:t>
            </a:r>
            <a:r>
              <a:rPr lang="nb-NO" dirty="0" err="1"/>
              <a:t>the</a:t>
            </a:r>
            <a:r>
              <a:rPr lang="nb-NO" dirty="0"/>
              <a:t> </a:t>
            </a:r>
            <a:r>
              <a:rPr lang="nb-NO" dirty="0" err="1"/>
              <a:t>history</a:t>
            </a:r>
            <a:r>
              <a:rPr lang="nb-NO" dirty="0"/>
              <a:t> </a:t>
            </a:r>
            <a:r>
              <a:rPr lang="nb-NO" dirty="0" err="1"/>
              <a:t>of</a:t>
            </a:r>
            <a:r>
              <a:rPr lang="nb-NO" dirty="0"/>
              <a:t> </a:t>
            </a:r>
            <a:r>
              <a:rPr lang="nb-NO" dirty="0" err="1"/>
              <a:t>free</a:t>
            </a:r>
            <a:r>
              <a:rPr lang="nb-NO" dirty="0"/>
              <a:t> </a:t>
            </a:r>
            <a:r>
              <a:rPr lang="nb-NO" dirty="0" err="1"/>
              <a:t>reed</a:t>
            </a:r>
            <a:r>
              <a:rPr lang="nb-NO" dirty="0"/>
              <a:t> instruments and </a:t>
            </a:r>
            <a:r>
              <a:rPr lang="nb-NO" dirty="0" err="1"/>
              <a:t>particularly</a:t>
            </a:r>
            <a:r>
              <a:rPr lang="nb-NO" dirty="0"/>
              <a:t> </a:t>
            </a:r>
            <a:r>
              <a:rPr lang="nb-NO" dirty="0" err="1"/>
              <a:t>the</a:t>
            </a:r>
            <a:r>
              <a:rPr lang="nb-NO" dirty="0"/>
              <a:t> </a:t>
            </a:r>
            <a:r>
              <a:rPr lang="nb-NO" dirty="0" err="1"/>
              <a:t>development</a:t>
            </a:r>
            <a:r>
              <a:rPr lang="nb-NO" dirty="0"/>
              <a:t> from </a:t>
            </a:r>
            <a:r>
              <a:rPr lang="nb-NO" dirty="0" err="1"/>
              <a:t>German</a:t>
            </a:r>
            <a:r>
              <a:rPr lang="nb-NO" dirty="0"/>
              <a:t> concertina to Bandoneon</a:t>
            </a:r>
          </a:p>
          <a:p>
            <a:r>
              <a:rPr lang="nb-NO" dirty="0" err="1"/>
              <a:t>Question</a:t>
            </a:r>
            <a:r>
              <a:rPr lang="nb-NO" dirty="0"/>
              <a:t> to </a:t>
            </a:r>
            <a:r>
              <a:rPr lang="nb-NO" dirty="0" err="1"/>
              <a:t>the</a:t>
            </a:r>
            <a:r>
              <a:rPr lang="nb-NO" dirty="0"/>
              <a:t> </a:t>
            </a:r>
            <a:r>
              <a:rPr lang="nb-NO" dirty="0" err="1"/>
              <a:t>audience</a:t>
            </a:r>
            <a:r>
              <a:rPr lang="nb-NO" dirty="0"/>
              <a:t>: </a:t>
            </a:r>
            <a:r>
              <a:rPr lang="nb-NO" dirty="0" err="1"/>
              <a:t>why</a:t>
            </a:r>
            <a:r>
              <a:rPr lang="nb-NO" dirty="0"/>
              <a:t> </a:t>
            </a:r>
            <a:r>
              <a:rPr lang="nb-NO" dirty="0" err="1"/>
              <a:t>are</a:t>
            </a:r>
            <a:r>
              <a:rPr lang="nb-NO" dirty="0"/>
              <a:t> </a:t>
            </a:r>
            <a:r>
              <a:rPr lang="nb-NO" dirty="0" err="1"/>
              <a:t>some</a:t>
            </a:r>
            <a:r>
              <a:rPr lang="nb-NO" dirty="0"/>
              <a:t> AA bandoneons </a:t>
            </a:r>
            <a:r>
              <a:rPr lang="nb-NO" dirty="0" err="1"/>
              <a:t>better</a:t>
            </a:r>
            <a:r>
              <a:rPr lang="nb-NO" dirty="0"/>
              <a:t> </a:t>
            </a:r>
            <a:r>
              <a:rPr lang="nb-NO" dirty="0" err="1"/>
              <a:t>than</a:t>
            </a:r>
            <a:r>
              <a:rPr lang="nb-NO" dirty="0"/>
              <a:t> </a:t>
            </a:r>
            <a:r>
              <a:rPr lang="nb-NO" dirty="0" err="1"/>
              <a:t>others</a:t>
            </a:r>
            <a:r>
              <a:rPr lang="nb-NO" dirty="0"/>
              <a:t> </a:t>
            </a:r>
            <a:r>
              <a:rPr lang="nb-NO" dirty="0" err="1"/>
              <a:t>even</a:t>
            </a:r>
            <a:r>
              <a:rPr lang="nb-NO" dirty="0"/>
              <a:t> </a:t>
            </a:r>
            <a:r>
              <a:rPr lang="nb-NO" dirty="0" err="1"/>
              <a:t>if</a:t>
            </a:r>
            <a:r>
              <a:rPr lang="nb-NO" dirty="0"/>
              <a:t> </a:t>
            </a:r>
            <a:r>
              <a:rPr lang="nb-NO" dirty="0" err="1"/>
              <a:t>they</a:t>
            </a:r>
            <a:r>
              <a:rPr lang="nb-NO" dirty="0"/>
              <a:t> </a:t>
            </a:r>
            <a:r>
              <a:rPr lang="nb-NO" dirty="0" err="1"/>
              <a:t>look</a:t>
            </a:r>
            <a:r>
              <a:rPr lang="nb-NO" dirty="0"/>
              <a:t> </a:t>
            </a:r>
            <a:r>
              <a:rPr lang="nb-NO" dirty="0" err="1"/>
              <a:t>the</a:t>
            </a:r>
            <a:r>
              <a:rPr lang="nb-NO" dirty="0"/>
              <a:t> same?  </a:t>
            </a:r>
            <a:endParaRPr dirty="0"/>
          </a:p>
        </p:txBody>
      </p:sp>
    </p:spTree>
    <p:extLst>
      <p:ext uri="{BB962C8B-B14F-4D97-AF65-F5344CB8AC3E}">
        <p14:creationId xmlns:p14="http://schemas.microsoft.com/office/powerpoint/2010/main" val="1605636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CB33EA17-49AD-4E46-ECC3-E1D82464DFDF}"/>
              </a:ext>
            </a:extLst>
          </p:cNvPr>
          <p:cNvPicPr>
            <a:picLocks noChangeAspect="1"/>
          </p:cNvPicPr>
          <p:nvPr/>
        </p:nvPicPr>
        <p:blipFill>
          <a:blip r:embed="rId2"/>
          <a:stretch>
            <a:fillRect/>
          </a:stretch>
        </p:blipFill>
        <p:spPr>
          <a:xfrm>
            <a:off x="685800" y="276843"/>
            <a:ext cx="7073537" cy="5305153"/>
          </a:xfrm>
          <a:prstGeom prst="rect">
            <a:avLst/>
          </a:prstGeom>
        </p:spPr>
      </p:pic>
      <p:sp>
        <p:nvSpPr>
          <p:cNvPr id="3" name="TekstSylinder 2">
            <a:extLst>
              <a:ext uri="{FF2B5EF4-FFF2-40B4-BE49-F238E27FC236}">
                <a16:creationId xmlns:a16="http://schemas.microsoft.com/office/drawing/2014/main" id="{5C30FE1F-7911-6A62-13F7-295F04B98A14}"/>
              </a:ext>
            </a:extLst>
          </p:cNvPr>
          <p:cNvSpPr txBox="1"/>
          <p:nvPr/>
        </p:nvSpPr>
        <p:spPr>
          <a:xfrm>
            <a:off x="570015" y="5689155"/>
            <a:ext cx="8003969" cy="923330"/>
          </a:xfrm>
          <a:prstGeom prst="rect">
            <a:avLst/>
          </a:prstGeom>
          <a:noFill/>
        </p:spPr>
        <p:txBody>
          <a:bodyPr wrap="square" rtlCol="0">
            <a:spAutoFit/>
          </a:bodyPr>
          <a:lstStyle/>
          <a:p>
            <a:r>
              <a:rPr lang="nb-NO" b="1" dirty="0"/>
              <a:t>OSCAR FISCHER AND PER ARNE IN FISCHER’S WORKSHOP IN 2018. </a:t>
            </a:r>
          </a:p>
          <a:p>
            <a:r>
              <a:rPr lang="nb-NO" b="1" dirty="0"/>
              <a:t>NO BANDONEON SHORTAGE THERE! </a:t>
            </a:r>
          </a:p>
          <a:p>
            <a:r>
              <a:rPr lang="nb-NO" b="1" dirty="0"/>
              <a:t>The instrument </a:t>
            </a:r>
            <a:r>
              <a:rPr lang="nb-NO" b="1" dirty="0" err="1"/>
              <a:t>he</a:t>
            </a:r>
            <a:r>
              <a:rPr lang="nb-NO" b="1" dirty="0"/>
              <a:t> </a:t>
            </a:r>
            <a:r>
              <a:rPr lang="nb-NO" b="1" dirty="0" err="1"/>
              <a:t>bought</a:t>
            </a:r>
            <a:r>
              <a:rPr lang="nb-NO" b="1" dirty="0"/>
              <a:t> </a:t>
            </a:r>
            <a:r>
              <a:rPr lang="nb-NO" b="1" dirty="0" err="1"/>
              <a:t>was</a:t>
            </a:r>
            <a:r>
              <a:rPr lang="nb-NO" b="1" dirty="0"/>
              <a:t> not </a:t>
            </a:r>
            <a:r>
              <a:rPr lang="nb-NO" b="1" dirty="0" err="1"/>
              <a:t>good</a:t>
            </a:r>
            <a:r>
              <a:rPr lang="nb-NO" b="1" dirty="0"/>
              <a:t> and is </a:t>
            </a:r>
            <a:r>
              <a:rPr lang="nb-NO" b="1" dirty="0" err="1"/>
              <a:t>now</a:t>
            </a:r>
            <a:r>
              <a:rPr lang="nb-NO" b="1" dirty="0"/>
              <a:t> in China.</a:t>
            </a:r>
            <a:endParaRPr b="1" dirty="0"/>
          </a:p>
        </p:txBody>
      </p:sp>
    </p:spTree>
    <p:extLst>
      <p:ext uri="{BB962C8B-B14F-4D97-AF65-F5344CB8AC3E}">
        <p14:creationId xmlns:p14="http://schemas.microsoft.com/office/powerpoint/2010/main" val="1849272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innendørs&#10;&#10;Automatisk generert beskrivelse">
            <a:extLst>
              <a:ext uri="{FF2B5EF4-FFF2-40B4-BE49-F238E27FC236}">
                <a16:creationId xmlns:a16="http://schemas.microsoft.com/office/drawing/2014/main" id="{A0D0DD37-B6FE-4C32-072E-FECA314145AB}"/>
              </a:ext>
            </a:extLst>
          </p:cNvPr>
          <p:cNvPicPr>
            <a:picLocks noChangeAspect="1"/>
          </p:cNvPicPr>
          <p:nvPr/>
        </p:nvPicPr>
        <p:blipFill>
          <a:blip r:embed="rId2"/>
          <a:stretch>
            <a:fillRect/>
          </a:stretch>
        </p:blipFill>
        <p:spPr>
          <a:xfrm>
            <a:off x="0" y="687613"/>
            <a:ext cx="9128556" cy="4193146"/>
          </a:xfrm>
          <a:prstGeom prst="rect">
            <a:avLst/>
          </a:prstGeom>
        </p:spPr>
      </p:pic>
      <p:sp>
        <p:nvSpPr>
          <p:cNvPr id="6" name="TekstSylinder 5">
            <a:extLst>
              <a:ext uri="{FF2B5EF4-FFF2-40B4-BE49-F238E27FC236}">
                <a16:creationId xmlns:a16="http://schemas.microsoft.com/office/drawing/2014/main" id="{E97913E2-F0F4-F77F-EEEC-B32C531E1A59}"/>
              </a:ext>
            </a:extLst>
          </p:cNvPr>
          <p:cNvSpPr txBox="1"/>
          <p:nvPr/>
        </p:nvSpPr>
        <p:spPr>
          <a:xfrm>
            <a:off x="712519" y="5296395"/>
            <a:ext cx="7268887" cy="584775"/>
          </a:xfrm>
          <a:prstGeom prst="rect">
            <a:avLst/>
          </a:prstGeom>
          <a:noFill/>
        </p:spPr>
        <p:txBody>
          <a:bodyPr wrap="square" rtlCol="0">
            <a:spAutoFit/>
          </a:bodyPr>
          <a:lstStyle/>
          <a:p>
            <a:r>
              <a:rPr lang="nb-NO" sz="3200" dirty="0"/>
              <a:t>FROM OSLO CONCERT HALL LOBBY 2019</a:t>
            </a:r>
            <a:endParaRPr dirty="0"/>
          </a:p>
        </p:txBody>
      </p:sp>
    </p:spTree>
    <p:extLst>
      <p:ext uri="{BB962C8B-B14F-4D97-AF65-F5344CB8AC3E}">
        <p14:creationId xmlns:p14="http://schemas.microsoft.com/office/powerpoint/2010/main" val="368828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innendørs, bord, rotete&#10;&#10;Automatisk generert beskrivelse">
            <a:extLst>
              <a:ext uri="{FF2B5EF4-FFF2-40B4-BE49-F238E27FC236}">
                <a16:creationId xmlns:a16="http://schemas.microsoft.com/office/drawing/2014/main" id="{6FD821E5-37CA-039A-9B16-43EC93F57631}"/>
              </a:ext>
            </a:extLst>
          </p:cNvPr>
          <p:cNvPicPr>
            <a:picLocks noChangeAspect="1"/>
          </p:cNvPicPr>
          <p:nvPr/>
        </p:nvPicPr>
        <p:blipFill>
          <a:blip r:embed="rId2"/>
          <a:stretch>
            <a:fillRect/>
          </a:stretch>
        </p:blipFill>
        <p:spPr>
          <a:xfrm>
            <a:off x="9610" y="0"/>
            <a:ext cx="9134390" cy="5331694"/>
          </a:xfrm>
          <a:prstGeom prst="rect">
            <a:avLst/>
          </a:prstGeom>
        </p:spPr>
      </p:pic>
      <p:sp>
        <p:nvSpPr>
          <p:cNvPr id="6" name="TekstSylinder 5">
            <a:extLst>
              <a:ext uri="{FF2B5EF4-FFF2-40B4-BE49-F238E27FC236}">
                <a16:creationId xmlns:a16="http://schemas.microsoft.com/office/drawing/2014/main" id="{F70DF244-EE3F-7BCE-B594-7214E692D932}"/>
              </a:ext>
            </a:extLst>
          </p:cNvPr>
          <p:cNvSpPr txBox="1"/>
          <p:nvPr/>
        </p:nvSpPr>
        <p:spPr>
          <a:xfrm>
            <a:off x="207818" y="5533902"/>
            <a:ext cx="8936182" cy="1200329"/>
          </a:xfrm>
          <a:prstGeom prst="rect">
            <a:avLst/>
          </a:prstGeom>
          <a:noFill/>
        </p:spPr>
        <p:txBody>
          <a:bodyPr wrap="square" rtlCol="0">
            <a:spAutoFit/>
          </a:bodyPr>
          <a:lstStyle/>
          <a:p>
            <a:r>
              <a:rPr lang="nb-NO" sz="2400" dirty="0"/>
              <a:t>FROM OSLO CONCERT HALL 2019</a:t>
            </a:r>
          </a:p>
          <a:p>
            <a:r>
              <a:rPr lang="nb-NO" sz="2400" dirty="0" err="1"/>
              <a:t>Kusserow</a:t>
            </a:r>
            <a:r>
              <a:rPr lang="nb-NO" sz="2400" dirty="0"/>
              <a:t>, AA piano bandoneon and AA 144 tone </a:t>
            </a:r>
            <a:r>
              <a:rPr lang="nb-NO" sz="2400" dirty="0" err="1"/>
              <a:t>Einheitsbandoneon</a:t>
            </a:r>
            <a:r>
              <a:rPr lang="nb-NO" sz="2400" dirty="0"/>
              <a:t>.</a:t>
            </a:r>
          </a:p>
          <a:p>
            <a:r>
              <a:rPr lang="nb-NO" sz="2400" dirty="0"/>
              <a:t>In </a:t>
            </a:r>
            <a:r>
              <a:rPr lang="nb-NO" sz="2400" dirty="0" err="1"/>
              <a:t>the</a:t>
            </a:r>
            <a:r>
              <a:rPr lang="nb-NO" sz="2400" dirty="0"/>
              <a:t> back AA piano </a:t>
            </a:r>
            <a:r>
              <a:rPr lang="nb-NO" sz="2400" dirty="0" err="1"/>
              <a:t>accordion</a:t>
            </a:r>
            <a:endParaRPr sz="1400" dirty="0"/>
          </a:p>
        </p:txBody>
      </p:sp>
    </p:spTree>
    <p:extLst>
      <p:ext uri="{BB962C8B-B14F-4D97-AF65-F5344CB8AC3E}">
        <p14:creationId xmlns:p14="http://schemas.microsoft.com/office/powerpoint/2010/main" val="1240021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7FD0B93-E799-C6D6-55A1-02B3E50D39C7}"/>
              </a:ext>
            </a:extLst>
          </p:cNvPr>
          <p:cNvPicPr>
            <a:picLocks noChangeAspect="1"/>
          </p:cNvPicPr>
          <p:nvPr/>
        </p:nvPicPr>
        <p:blipFill>
          <a:blip r:embed="rId2"/>
          <a:stretch>
            <a:fillRect/>
          </a:stretch>
        </p:blipFill>
        <p:spPr>
          <a:xfrm>
            <a:off x="0" y="0"/>
            <a:ext cx="4572000" cy="6858000"/>
          </a:xfrm>
          <a:prstGeom prst="rect">
            <a:avLst/>
          </a:prstGeom>
        </p:spPr>
      </p:pic>
      <p:pic>
        <p:nvPicPr>
          <p:cNvPr id="3" name="Bilde 2">
            <a:extLst>
              <a:ext uri="{FF2B5EF4-FFF2-40B4-BE49-F238E27FC236}">
                <a16:creationId xmlns:a16="http://schemas.microsoft.com/office/drawing/2014/main" id="{D7E43376-A950-895A-14E2-B4BB90FCD035}"/>
              </a:ext>
            </a:extLst>
          </p:cNvPr>
          <p:cNvPicPr>
            <a:picLocks noChangeAspect="1"/>
          </p:cNvPicPr>
          <p:nvPr/>
        </p:nvPicPr>
        <p:blipFill>
          <a:blip r:embed="rId3"/>
          <a:stretch>
            <a:fillRect/>
          </a:stretch>
        </p:blipFill>
        <p:spPr>
          <a:xfrm>
            <a:off x="4572000" y="0"/>
            <a:ext cx="4572000" cy="6858000"/>
          </a:xfrm>
          <a:prstGeom prst="rect">
            <a:avLst/>
          </a:prstGeom>
        </p:spPr>
      </p:pic>
    </p:spTree>
    <p:extLst>
      <p:ext uri="{BB962C8B-B14F-4D97-AF65-F5344CB8AC3E}">
        <p14:creationId xmlns:p14="http://schemas.microsoft.com/office/powerpoint/2010/main" val="32002873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linjetegning&#10;&#10;Automatisk generert beskrivelse">
            <a:extLst>
              <a:ext uri="{FF2B5EF4-FFF2-40B4-BE49-F238E27FC236}">
                <a16:creationId xmlns:a16="http://schemas.microsoft.com/office/drawing/2014/main" id="{F43737B0-A34A-6057-BC5B-3609930D66EA}"/>
              </a:ext>
            </a:extLst>
          </p:cNvPr>
          <p:cNvPicPr>
            <a:picLocks noChangeAspect="1"/>
          </p:cNvPicPr>
          <p:nvPr/>
        </p:nvPicPr>
        <p:blipFill>
          <a:blip r:embed="rId2"/>
          <a:stretch>
            <a:fillRect/>
          </a:stretch>
        </p:blipFill>
        <p:spPr>
          <a:xfrm rot="5400000">
            <a:off x="1541628" y="-934090"/>
            <a:ext cx="5878285" cy="8601490"/>
          </a:xfrm>
          <a:prstGeom prst="rect">
            <a:avLst/>
          </a:prstGeom>
          <a:solidFill>
            <a:schemeClr val="tx2">
              <a:lumMod val="20000"/>
              <a:lumOff val="80000"/>
            </a:schemeClr>
          </a:solidFill>
        </p:spPr>
      </p:pic>
      <p:sp>
        <p:nvSpPr>
          <p:cNvPr id="4" name="TekstSylinder 3">
            <a:extLst>
              <a:ext uri="{FF2B5EF4-FFF2-40B4-BE49-F238E27FC236}">
                <a16:creationId xmlns:a16="http://schemas.microsoft.com/office/drawing/2014/main" id="{52DEEE11-804B-41B3-648E-012A622E5EF1}"/>
              </a:ext>
            </a:extLst>
          </p:cNvPr>
          <p:cNvSpPr txBox="1"/>
          <p:nvPr/>
        </p:nvSpPr>
        <p:spPr>
          <a:xfrm>
            <a:off x="5949537" y="807522"/>
            <a:ext cx="2434441" cy="1323439"/>
          </a:xfrm>
          <a:prstGeom prst="rect">
            <a:avLst/>
          </a:prstGeom>
          <a:solidFill>
            <a:schemeClr val="accent1">
              <a:lumMod val="20000"/>
              <a:lumOff val="80000"/>
            </a:schemeClr>
          </a:solidFill>
        </p:spPr>
        <p:txBody>
          <a:bodyPr wrap="square" rtlCol="0">
            <a:spAutoFit/>
          </a:bodyPr>
          <a:lstStyle/>
          <a:p>
            <a:r>
              <a:rPr lang="nb-NO" sz="2000" dirty="0" err="1"/>
              <a:t>Beating</a:t>
            </a:r>
            <a:r>
              <a:rPr lang="nb-NO" sz="2000" dirty="0"/>
              <a:t> </a:t>
            </a:r>
            <a:r>
              <a:rPr lang="nb-NO" sz="2000" dirty="0" err="1"/>
              <a:t>reed</a:t>
            </a:r>
            <a:r>
              <a:rPr lang="nb-NO" sz="2000" dirty="0"/>
              <a:t>,</a:t>
            </a:r>
          </a:p>
          <a:p>
            <a:r>
              <a:rPr lang="nb-NO" sz="2000" dirty="0"/>
              <a:t>Organs </a:t>
            </a:r>
            <a:r>
              <a:rPr lang="nb-NO" sz="2000" dirty="0" err="1"/>
              <a:t>since</a:t>
            </a:r>
            <a:r>
              <a:rPr lang="nb-NO" sz="2000" dirty="0"/>
              <a:t> 1400</a:t>
            </a:r>
          </a:p>
          <a:p>
            <a:r>
              <a:rPr lang="nb-NO" sz="2000" dirty="0" err="1"/>
              <a:t>Also</a:t>
            </a:r>
            <a:r>
              <a:rPr lang="nb-NO" sz="2000" dirty="0"/>
              <a:t> in </a:t>
            </a:r>
            <a:r>
              <a:rPr lang="nb-NO" sz="2000" dirty="0" err="1"/>
              <a:t>toys</a:t>
            </a:r>
            <a:r>
              <a:rPr lang="nb-NO" sz="2000" dirty="0"/>
              <a:t>, </a:t>
            </a:r>
            <a:r>
              <a:rPr lang="nb-NO" sz="2000" dirty="0" err="1"/>
              <a:t>car</a:t>
            </a:r>
            <a:r>
              <a:rPr lang="nb-NO" sz="2000" dirty="0"/>
              <a:t> horns </a:t>
            </a:r>
            <a:r>
              <a:rPr lang="nb-NO" sz="2000" dirty="0" err="1"/>
              <a:t>etc</a:t>
            </a:r>
            <a:endParaRPr sz="2000" dirty="0"/>
          </a:p>
        </p:txBody>
      </p:sp>
      <p:sp>
        <p:nvSpPr>
          <p:cNvPr id="5" name="TekstSylinder 4">
            <a:extLst>
              <a:ext uri="{FF2B5EF4-FFF2-40B4-BE49-F238E27FC236}">
                <a16:creationId xmlns:a16="http://schemas.microsoft.com/office/drawing/2014/main" id="{28CAA3DD-9DFC-C32F-7302-C2E954843C0C}"/>
              </a:ext>
            </a:extLst>
          </p:cNvPr>
          <p:cNvSpPr txBox="1"/>
          <p:nvPr/>
        </p:nvSpPr>
        <p:spPr>
          <a:xfrm>
            <a:off x="5949538" y="2556385"/>
            <a:ext cx="2529444" cy="923330"/>
          </a:xfrm>
          <a:prstGeom prst="rect">
            <a:avLst/>
          </a:prstGeom>
          <a:solidFill>
            <a:schemeClr val="accent1">
              <a:lumMod val="20000"/>
              <a:lumOff val="80000"/>
            </a:schemeClr>
          </a:solidFill>
        </p:spPr>
        <p:txBody>
          <a:bodyPr wrap="square" rtlCol="0">
            <a:spAutoFit/>
          </a:bodyPr>
          <a:lstStyle/>
          <a:p>
            <a:r>
              <a:rPr lang="nb-NO" dirty="0" err="1"/>
              <a:t>Free</a:t>
            </a:r>
            <a:r>
              <a:rPr lang="nb-NO" dirty="0"/>
              <a:t> </a:t>
            </a:r>
            <a:r>
              <a:rPr lang="nb-NO" dirty="0" err="1"/>
              <a:t>reed</a:t>
            </a:r>
            <a:r>
              <a:rPr lang="nb-NO" dirty="0"/>
              <a:t>,, </a:t>
            </a:r>
          </a:p>
          <a:p>
            <a:r>
              <a:rPr lang="nb-NO" dirty="0"/>
              <a:t>European type (</a:t>
            </a:r>
            <a:r>
              <a:rPr lang="nb-NO" dirty="0" err="1"/>
              <a:t>epiglott</a:t>
            </a:r>
            <a:r>
              <a:rPr lang="nb-NO" dirty="0"/>
              <a:t>)</a:t>
            </a:r>
          </a:p>
          <a:p>
            <a:r>
              <a:rPr lang="nb-NO" dirty="0"/>
              <a:t>«</a:t>
            </a:r>
            <a:r>
              <a:rPr lang="nb-NO" dirty="0" err="1"/>
              <a:t>invented</a:t>
            </a:r>
            <a:r>
              <a:rPr lang="nb-NO" dirty="0"/>
              <a:t>» in </a:t>
            </a:r>
            <a:r>
              <a:rPr lang="nb-NO" dirty="0" err="1"/>
              <a:t>mid</a:t>
            </a:r>
            <a:r>
              <a:rPr lang="nb-NO" dirty="0"/>
              <a:t> 1700</a:t>
            </a:r>
          </a:p>
        </p:txBody>
      </p:sp>
      <p:sp>
        <p:nvSpPr>
          <p:cNvPr id="6" name="TekstSylinder 5">
            <a:extLst>
              <a:ext uri="{FF2B5EF4-FFF2-40B4-BE49-F238E27FC236}">
                <a16:creationId xmlns:a16="http://schemas.microsoft.com/office/drawing/2014/main" id="{64F35A33-6C24-CDB6-4D2A-123A5E1DA391}"/>
              </a:ext>
            </a:extLst>
          </p:cNvPr>
          <p:cNvSpPr txBox="1"/>
          <p:nvPr/>
        </p:nvSpPr>
        <p:spPr>
          <a:xfrm>
            <a:off x="5949538" y="4846590"/>
            <a:ext cx="2280062" cy="1200329"/>
          </a:xfrm>
          <a:prstGeom prst="rect">
            <a:avLst/>
          </a:prstGeom>
          <a:solidFill>
            <a:schemeClr val="accent1">
              <a:lumMod val="20000"/>
              <a:lumOff val="80000"/>
            </a:schemeClr>
          </a:solidFill>
        </p:spPr>
        <p:txBody>
          <a:bodyPr wrap="square" rtlCol="0">
            <a:spAutoFit/>
          </a:bodyPr>
          <a:lstStyle/>
          <a:p>
            <a:r>
              <a:rPr lang="nb-NO" dirty="0" err="1"/>
              <a:t>Free</a:t>
            </a:r>
            <a:r>
              <a:rPr lang="nb-NO" dirty="0"/>
              <a:t> </a:t>
            </a:r>
            <a:r>
              <a:rPr lang="nb-NO" dirty="0" err="1"/>
              <a:t>reed</a:t>
            </a:r>
            <a:r>
              <a:rPr lang="nb-NO" dirty="0"/>
              <a:t>, </a:t>
            </a:r>
            <a:r>
              <a:rPr lang="nb-NO" dirty="0" err="1"/>
              <a:t>Asian</a:t>
            </a:r>
            <a:r>
              <a:rPr lang="nb-NO" dirty="0"/>
              <a:t> type (</a:t>
            </a:r>
            <a:r>
              <a:rPr lang="nb-NO" dirty="0" err="1"/>
              <a:t>isoglott</a:t>
            </a:r>
            <a:r>
              <a:rPr lang="nb-NO" dirty="0"/>
              <a:t>)</a:t>
            </a:r>
          </a:p>
          <a:p>
            <a:r>
              <a:rPr lang="nb-NO" dirty="0" err="1"/>
              <a:t>Several</a:t>
            </a:r>
            <a:r>
              <a:rPr lang="nb-NO" dirty="0"/>
              <a:t> </a:t>
            </a:r>
            <a:r>
              <a:rPr lang="nb-NO" dirty="0" err="1"/>
              <a:t>thousand</a:t>
            </a:r>
            <a:r>
              <a:rPr lang="nb-NO" dirty="0"/>
              <a:t> </a:t>
            </a:r>
            <a:r>
              <a:rPr lang="nb-NO" dirty="0" err="1"/>
              <a:t>years</a:t>
            </a:r>
            <a:r>
              <a:rPr lang="nb-NO" dirty="0"/>
              <a:t> old</a:t>
            </a:r>
          </a:p>
        </p:txBody>
      </p:sp>
      <p:sp>
        <p:nvSpPr>
          <p:cNvPr id="2" name="TekstSylinder 1">
            <a:extLst>
              <a:ext uri="{FF2B5EF4-FFF2-40B4-BE49-F238E27FC236}">
                <a16:creationId xmlns:a16="http://schemas.microsoft.com/office/drawing/2014/main" id="{41779E1B-E519-ACAE-C425-8F917DCF3092}"/>
              </a:ext>
            </a:extLst>
          </p:cNvPr>
          <p:cNvSpPr txBox="1"/>
          <p:nvPr/>
        </p:nvSpPr>
        <p:spPr>
          <a:xfrm>
            <a:off x="973777" y="166255"/>
            <a:ext cx="5082639" cy="369332"/>
          </a:xfrm>
          <a:prstGeom prst="rect">
            <a:avLst/>
          </a:prstGeom>
          <a:noFill/>
        </p:spPr>
        <p:txBody>
          <a:bodyPr wrap="square" rtlCol="0">
            <a:spAutoFit/>
          </a:bodyPr>
          <a:lstStyle/>
          <a:p>
            <a:r>
              <a:rPr lang="nb-NO" dirty="0"/>
              <a:t>THREE TYPES OF REEDS - </a:t>
            </a:r>
            <a:endParaRPr dirty="0"/>
          </a:p>
        </p:txBody>
      </p:sp>
    </p:spTree>
    <p:extLst>
      <p:ext uri="{BB962C8B-B14F-4D97-AF65-F5344CB8AC3E}">
        <p14:creationId xmlns:p14="http://schemas.microsoft.com/office/powerpoint/2010/main" val="3353049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1190DF71-C980-1A4C-4055-F5A2449E8208}"/>
              </a:ext>
            </a:extLst>
          </p:cNvPr>
          <p:cNvGraphicFramePr>
            <a:graphicFrameLocks noGrp="1"/>
          </p:cNvGraphicFramePr>
          <p:nvPr>
            <p:extLst>
              <p:ext uri="{D42A27DB-BD31-4B8C-83A1-F6EECF244321}">
                <p14:modId xmlns:p14="http://schemas.microsoft.com/office/powerpoint/2010/main" val="2753551633"/>
              </p:ext>
            </p:extLst>
          </p:nvPr>
        </p:nvGraphicFramePr>
        <p:xfrm>
          <a:off x="571818" y="1279630"/>
          <a:ext cx="8334675" cy="4859913"/>
        </p:xfrm>
        <a:graphic>
          <a:graphicData uri="http://schemas.openxmlformats.org/drawingml/2006/table">
            <a:tbl>
              <a:tblPr firstRow="1" firstCol="1" bandRow="1">
                <a:tableStyleId>{9D7B26C5-4107-4FEC-AEDC-1716B250A1EF}</a:tableStyleId>
              </a:tblPr>
              <a:tblGrid>
                <a:gridCol w="4264215">
                  <a:extLst>
                    <a:ext uri="{9D8B030D-6E8A-4147-A177-3AD203B41FA5}">
                      <a16:colId xmlns:a16="http://schemas.microsoft.com/office/drawing/2014/main" val="95316603"/>
                    </a:ext>
                  </a:extLst>
                </a:gridCol>
                <a:gridCol w="4070460">
                  <a:extLst>
                    <a:ext uri="{9D8B030D-6E8A-4147-A177-3AD203B41FA5}">
                      <a16:colId xmlns:a16="http://schemas.microsoft.com/office/drawing/2014/main" val="589262031"/>
                    </a:ext>
                  </a:extLst>
                </a:gridCol>
              </a:tblGrid>
              <a:tr h="4859913">
                <a:tc>
                  <a:txBody>
                    <a:bodyPr/>
                    <a:lstStyle/>
                    <a:p>
                      <a:r>
                        <a:rPr lang="nb-NO" sz="1400" dirty="0">
                          <a:effectLst/>
                        </a:rPr>
                        <a:t>1800 - </a:t>
                      </a:r>
                      <a:r>
                        <a:rPr lang="nb-NO" sz="1400" dirty="0" err="1">
                          <a:effectLst/>
                        </a:rPr>
                        <a:t>L’Apollonion</a:t>
                      </a:r>
                      <a:r>
                        <a:rPr lang="nb-NO" sz="1400" dirty="0">
                          <a:effectLst/>
                        </a:rPr>
                        <a:t>, </a:t>
                      </a:r>
                      <a:r>
                        <a:rPr lang="nb-NO" sz="1400" dirty="0" err="1">
                          <a:effectLst/>
                        </a:rPr>
                        <a:t>Allemagne</a:t>
                      </a:r>
                      <a:r>
                        <a:rPr lang="nb-NO" sz="1400" dirty="0">
                          <a:effectLst/>
                        </a:rPr>
                        <a:t> </a:t>
                      </a:r>
                    </a:p>
                    <a:p>
                      <a:r>
                        <a:rPr lang="nb-NO" sz="1400" dirty="0">
                          <a:effectLst/>
                        </a:rPr>
                        <a:t>1804 - Le </a:t>
                      </a:r>
                      <a:r>
                        <a:rPr lang="nb-NO" sz="1400" dirty="0" err="1">
                          <a:effectLst/>
                        </a:rPr>
                        <a:t>Belloneon</a:t>
                      </a:r>
                      <a:r>
                        <a:rPr lang="nb-NO" sz="1400" dirty="0">
                          <a:effectLst/>
                        </a:rPr>
                        <a:t> de </a:t>
                      </a:r>
                      <a:r>
                        <a:rPr lang="nb-NO" sz="1400" dirty="0" err="1">
                          <a:effectLst/>
                        </a:rPr>
                        <a:t>Kaufmann</a:t>
                      </a:r>
                      <a:r>
                        <a:rPr lang="nb-NO" sz="1400" dirty="0">
                          <a:effectLst/>
                        </a:rPr>
                        <a:t> </a:t>
                      </a:r>
                    </a:p>
                    <a:p>
                      <a:r>
                        <a:rPr lang="nb-NO" sz="1400" dirty="0">
                          <a:effectLst/>
                        </a:rPr>
                        <a:t>1804 - Le Piano à </a:t>
                      </a:r>
                      <a:r>
                        <a:rPr lang="nb-NO" sz="1400" dirty="0" err="1">
                          <a:effectLst/>
                        </a:rPr>
                        <a:t>anches</a:t>
                      </a:r>
                      <a:r>
                        <a:rPr lang="nb-NO" sz="1400" dirty="0">
                          <a:effectLst/>
                        </a:rPr>
                        <a:t> de </a:t>
                      </a:r>
                      <a:r>
                        <a:rPr lang="nb-NO" sz="1400" dirty="0" err="1">
                          <a:effectLst/>
                        </a:rPr>
                        <a:t>Sanès</a:t>
                      </a:r>
                      <a:r>
                        <a:rPr lang="nb-NO" sz="1400" dirty="0">
                          <a:effectLst/>
                        </a:rPr>
                        <a:t>, </a:t>
                      </a:r>
                      <a:r>
                        <a:rPr lang="nb-NO" sz="1400" dirty="0" err="1">
                          <a:effectLst/>
                        </a:rPr>
                        <a:t>Prague</a:t>
                      </a:r>
                      <a:r>
                        <a:rPr lang="nb-NO" sz="1400" dirty="0">
                          <a:effectLst/>
                        </a:rPr>
                        <a:t> </a:t>
                      </a:r>
                    </a:p>
                    <a:p>
                      <a:r>
                        <a:rPr lang="nb-NO" sz="1400" dirty="0">
                          <a:effectLst/>
                        </a:rPr>
                        <a:t>1804 - Le Piano </a:t>
                      </a:r>
                      <a:r>
                        <a:rPr lang="nb-NO" sz="1400" dirty="0" err="1">
                          <a:effectLst/>
                        </a:rPr>
                        <a:t>organisé</a:t>
                      </a:r>
                      <a:r>
                        <a:rPr lang="nb-NO" sz="1400" dirty="0">
                          <a:effectLst/>
                        </a:rPr>
                        <a:t> de Sauer, </a:t>
                      </a:r>
                      <a:r>
                        <a:rPr lang="nb-NO" sz="1400" dirty="0" err="1">
                          <a:effectLst/>
                        </a:rPr>
                        <a:t>Prague</a:t>
                      </a:r>
                      <a:r>
                        <a:rPr lang="nb-NO" sz="1400" dirty="0">
                          <a:effectLst/>
                        </a:rPr>
                        <a:t> </a:t>
                      </a:r>
                    </a:p>
                    <a:p>
                      <a:r>
                        <a:rPr lang="nb-NO" sz="1400" dirty="0">
                          <a:effectLst/>
                        </a:rPr>
                        <a:t>1804 - </a:t>
                      </a:r>
                      <a:r>
                        <a:rPr lang="nb-NO" sz="1400" dirty="0" err="1">
                          <a:effectLst/>
                        </a:rPr>
                        <a:t>L’Orgue</a:t>
                      </a:r>
                      <a:r>
                        <a:rPr lang="nb-NO" sz="1400" dirty="0">
                          <a:effectLst/>
                        </a:rPr>
                        <a:t> à </a:t>
                      </a:r>
                      <a:r>
                        <a:rPr lang="nb-NO" sz="1400" dirty="0" err="1">
                          <a:effectLst/>
                        </a:rPr>
                        <a:t>anches</a:t>
                      </a:r>
                      <a:r>
                        <a:rPr lang="nb-NO" sz="1400" dirty="0">
                          <a:effectLst/>
                        </a:rPr>
                        <a:t> </a:t>
                      </a:r>
                      <a:r>
                        <a:rPr lang="nb-NO" sz="1400" dirty="0" err="1">
                          <a:effectLst/>
                        </a:rPr>
                        <a:t>libres</a:t>
                      </a:r>
                      <a:r>
                        <a:rPr lang="nb-NO" sz="1400" dirty="0">
                          <a:effectLst/>
                        </a:rPr>
                        <a:t> de </a:t>
                      </a:r>
                      <a:r>
                        <a:rPr lang="nb-NO" sz="1400" dirty="0" err="1">
                          <a:effectLst/>
                        </a:rPr>
                        <a:t>Kober</a:t>
                      </a:r>
                      <a:r>
                        <a:rPr lang="nb-NO" sz="1400" dirty="0">
                          <a:effectLst/>
                        </a:rPr>
                        <a:t>, Vienne</a:t>
                      </a:r>
                    </a:p>
                    <a:p>
                      <a:r>
                        <a:rPr lang="nb-NO" sz="1400" dirty="0">
                          <a:effectLst/>
                        </a:rPr>
                        <a:t>1805 - Le </a:t>
                      </a:r>
                      <a:r>
                        <a:rPr lang="nb-NO" sz="1400" dirty="0" err="1">
                          <a:effectLst/>
                        </a:rPr>
                        <a:t>Melodion</a:t>
                      </a:r>
                      <a:r>
                        <a:rPr lang="nb-NO" sz="1400" dirty="0">
                          <a:effectLst/>
                        </a:rPr>
                        <a:t> de J. </a:t>
                      </a:r>
                      <a:r>
                        <a:rPr lang="nb-NO" sz="1400" dirty="0" err="1">
                          <a:effectLst/>
                        </a:rPr>
                        <a:t>Ch</a:t>
                      </a:r>
                      <a:r>
                        <a:rPr lang="nb-NO" sz="1400" dirty="0">
                          <a:effectLst/>
                        </a:rPr>
                        <a:t>. Dietz, </a:t>
                      </a:r>
                      <a:r>
                        <a:rPr lang="nb-NO" sz="1400" dirty="0" err="1">
                          <a:effectLst/>
                        </a:rPr>
                        <a:t>Allemagne</a:t>
                      </a:r>
                      <a:r>
                        <a:rPr lang="nb-NO" sz="1400" dirty="0">
                          <a:effectLst/>
                        </a:rPr>
                        <a:t> </a:t>
                      </a:r>
                    </a:p>
                    <a:p>
                      <a:r>
                        <a:rPr lang="nb-NO" sz="1400" dirty="0">
                          <a:effectLst/>
                        </a:rPr>
                        <a:t>1810 - </a:t>
                      </a:r>
                      <a:r>
                        <a:rPr lang="nb-NO" sz="1400" dirty="0" err="1">
                          <a:effectLst/>
                        </a:rPr>
                        <a:t>L’Uranion</a:t>
                      </a:r>
                      <a:r>
                        <a:rPr lang="nb-NO" sz="1400" dirty="0">
                          <a:effectLst/>
                        </a:rPr>
                        <a:t> de J.D. Buschmann, </a:t>
                      </a:r>
                      <a:r>
                        <a:rPr lang="nb-NO" sz="1400" dirty="0" err="1">
                          <a:effectLst/>
                        </a:rPr>
                        <a:t>Friedrichsroda</a:t>
                      </a:r>
                      <a:r>
                        <a:rPr lang="nb-NO" sz="1400" dirty="0">
                          <a:effectLst/>
                        </a:rPr>
                        <a:t> </a:t>
                      </a:r>
                    </a:p>
                    <a:p>
                      <a:r>
                        <a:rPr lang="nb-NO" sz="1400" dirty="0">
                          <a:effectLst/>
                        </a:rPr>
                        <a:t>1810 - </a:t>
                      </a:r>
                      <a:r>
                        <a:rPr lang="nb-NO" sz="1400" dirty="0" err="1">
                          <a:effectLst/>
                        </a:rPr>
                        <a:t>L’Orgue-Expressif</a:t>
                      </a:r>
                      <a:r>
                        <a:rPr lang="nb-NO" sz="1400" dirty="0">
                          <a:effectLst/>
                        </a:rPr>
                        <a:t> de G.J. </a:t>
                      </a:r>
                      <a:r>
                        <a:rPr lang="nb-NO" sz="1400" dirty="0" err="1">
                          <a:effectLst/>
                        </a:rPr>
                        <a:t>Grenié</a:t>
                      </a:r>
                      <a:r>
                        <a:rPr lang="nb-NO" sz="1400" dirty="0">
                          <a:effectLst/>
                        </a:rPr>
                        <a:t>, Bordeaux </a:t>
                      </a:r>
                    </a:p>
                    <a:p>
                      <a:r>
                        <a:rPr lang="nb-NO" sz="1400" dirty="0">
                          <a:effectLst/>
                        </a:rPr>
                        <a:t>1814 - </a:t>
                      </a:r>
                      <a:r>
                        <a:rPr lang="nb-NO" sz="1400" dirty="0" err="1">
                          <a:effectLst/>
                        </a:rPr>
                        <a:t>L’Organo-Violine</a:t>
                      </a:r>
                      <a:r>
                        <a:rPr lang="nb-NO" sz="1400" dirty="0">
                          <a:effectLst/>
                        </a:rPr>
                        <a:t> </a:t>
                      </a:r>
                      <a:r>
                        <a:rPr lang="nb-NO" sz="1400" dirty="0" err="1">
                          <a:effectLst/>
                        </a:rPr>
                        <a:t>d’Eschenbach</a:t>
                      </a:r>
                      <a:r>
                        <a:rPr lang="nb-NO" sz="1400" dirty="0">
                          <a:effectLst/>
                        </a:rPr>
                        <a:t>, </a:t>
                      </a:r>
                      <a:r>
                        <a:rPr lang="nb-NO" sz="1400" dirty="0" err="1">
                          <a:effectLst/>
                        </a:rPr>
                        <a:t>Königshofen</a:t>
                      </a:r>
                      <a:r>
                        <a:rPr lang="nb-NO" sz="1400" dirty="0">
                          <a:effectLst/>
                        </a:rPr>
                        <a:t> </a:t>
                      </a:r>
                    </a:p>
                    <a:p>
                      <a:r>
                        <a:rPr lang="nb-NO" sz="1400" dirty="0">
                          <a:effectLst/>
                        </a:rPr>
                        <a:t>1815 - </a:t>
                      </a:r>
                      <a:r>
                        <a:rPr lang="nb-NO" sz="1400" dirty="0" err="1">
                          <a:effectLst/>
                        </a:rPr>
                        <a:t>L’Elodicon</a:t>
                      </a:r>
                      <a:r>
                        <a:rPr lang="nb-NO" sz="1400" dirty="0">
                          <a:effectLst/>
                        </a:rPr>
                        <a:t> </a:t>
                      </a:r>
                      <a:r>
                        <a:rPr lang="nb-NO" sz="1400" dirty="0" err="1">
                          <a:effectLst/>
                        </a:rPr>
                        <a:t>d’Eschenbach</a:t>
                      </a:r>
                      <a:r>
                        <a:rPr lang="nb-NO" sz="1400" dirty="0">
                          <a:effectLst/>
                        </a:rPr>
                        <a:t>, </a:t>
                      </a:r>
                      <a:r>
                        <a:rPr lang="nb-NO" sz="1400" dirty="0" err="1">
                          <a:effectLst/>
                        </a:rPr>
                        <a:t>Kbnig</a:t>
                      </a:r>
                      <a:r>
                        <a:rPr lang="nb-NO" sz="1400" dirty="0">
                          <a:effectLst/>
                        </a:rPr>
                        <a:t> </a:t>
                      </a:r>
                    </a:p>
                    <a:p>
                      <a:r>
                        <a:rPr lang="nb-NO" sz="1400" dirty="0">
                          <a:effectLst/>
                        </a:rPr>
                        <a:t>1816 - </a:t>
                      </a:r>
                      <a:r>
                        <a:rPr lang="nb-NO" sz="1400" dirty="0" err="1">
                          <a:effectLst/>
                        </a:rPr>
                        <a:t>L’Aura</a:t>
                      </a:r>
                      <a:r>
                        <a:rPr lang="nb-NO" sz="1400" dirty="0">
                          <a:effectLst/>
                        </a:rPr>
                        <a:t> de Scheibler, Krefeld </a:t>
                      </a:r>
                    </a:p>
                    <a:p>
                      <a:r>
                        <a:rPr lang="nb-NO" sz="1400" dirty="0">
                          <a:effectLst/>
                        </a:rPr>
                        <a:t>1816 - </a:t>
                      </a:r>
                      <a:r>
                        <a:rPr lang="nb-NO" sz="1400" dirty="0" err="1">
                          <a:effectLst/>
                        </a:rPr>
                        <a:t>L’Aéoline</a:t>
                      </a:r>
                      <a:r>
                        <a:rPr lang="nb-NO" sz="1400" dirty="0">
                          <a:effectLst/>
                        </a:rPr>
                        <a:t> de </a:t>
                      </a:r>
                      <a:r>
                        <a:rPr lang="nb-NO" sz="1400" dirty="0" err="1">
                          <a:effectLst/>
                        </a:rPr>
                        <a:t>Schlimbach</a:t>
                      </a:r>
                      <a:r>
                        <a:rPr lang="nb-NO" sz="1400" dirty="0">
                          <a:effectLst/>
                        </a:rPr>
                        <a:t>, </a:t>
                      </a:r>
                      <a:r>
                        <a:rPr lang="nb-NO" sz="1400" dirty="0" err="1">
                          <a:effectLst/>
                        </a:rPr>
                        <a:t>Ohrdrui</a:t>
                      </a:r>
                      <a:r>
                        <a:rPr lang="nb-NO" sz="1400" dirty="0">
                          <a:effectLst/>
                        </a:rPr>
                        <a:t> </a:t>
                      </a:r>
                    </a:p>
                    <a:p>
                      <a:pPr marL="450215" indent="-450215"/>
                      <a:r>
                        <a:rPr lang="nb-NO" sz="1400" dirty="0">
                          <a:effectLst/>
                        </a:rPr>
                        <a:t>1817 - Le </a:t>
                      </a:r>
                      <a:r>
                        <a:rPr lang="nb-NO" sz="1400" dirty="0" err="1">
                          <a:effectLst/>
                        </a:rPr>
                        <a:t>Terpodion</a:t>
                      </a:r>
                      <a:r>
                        <a:rPr lang="nb-NO" sz="1400" dirty="0">
                          <a:effectLst/>
                        </a:rPr>
                        <a:t> de Buschmann, </a:t>
                      </a:r>
                      <a:r>
                        <a:rPr lang="nb-NO" sz="1400" dirty="0" err="1">
                          <a:effectLst/>
                        </a:rPr>
                        <a:t>Friedrichsroda</a:t>
                      </a:r>
                      <a:r>
                        <a:rPr lang="nb-NO" sz="1400" dirty="0">
                          <a:effectLst/>
                        </a:rPr>
                        <a:t> (C.M. von Weber </a:t>
                      </a:r>
                      <a:r>
                        <a:rPr lang="nb-NO" sz="1400" dirty="0" err="1">
                          <a:effectLst/>
                        </a:rPr>
                        <a:t>écrit</a:t>
                      </a:r>
                      <a:r>
                        <a:rPr lang="nb-NO" sz="1400" dirty="0">
                          <a:effectLst/>
                        </a:rPr>
                        <a:t> en </a:t>
                      </a:r>
                      <a:r>
                        <a:rPr lang="nb-NO" sz="1400" dirty="0" err="1">
                          <a:effectLst/>
                        </a:rPr>
                        <a:t>septembre</a:t>
                      </a:r>
                      <a:r>
                        <a:rPr lang="nb-NO" sz="1400" dirty="0">
                          <a:effectLst/>
                        </a:rPr>
                        <a:t> 1817 </a:t>
                      </a:r>
                      <a:r>
                        <a:rPr lang="nb-NO" sz="1400" dirty="0" err="1">
                          <a:effectLst/>
                        </a:rPr>
                        <a:t>un</a:t>
                      </a:r>
                      <a:r>
                        <a:rPr lang="nb-NO" sz="1400" dirty="0">
                          <a:effectLst/>
                        </a:rPr>
                        <a:t> </a:t>
                      </a:r>
                      <a:r>
                        <a:rPr lang="nb-NO" sz="1400" dirty="0" err="1">
                          <a:effectLst/>
                        </a:rPr>
                        <a:t>article</a:t>
                      </a:r>
                      <a:r>
                        <a:rPr lang="nb-NO" sz="1400" dirty="0">
                          <a:effectLst/>
                        </a:rPr>
                        <a:t> favorable sur </a:t>
                      </a:r>
                      <a:r>
                        <a:rPr lang="nb-NO" sz="1400" dirty="0" err="1">
                          <a:effectLst/>
                        </a:rPr>
                        <a:t>ce</a:t>
                      </a:r>
                      <a:r>
                        <a:rPr lang="nb-NO" sz="1400" dirty="0">
                          <a:effectLst/>
                        </a:rPr>
                        <a:t> </a:t>
                      </a:r>
                      <a:r>
                        <a:rPr lang="nb-NO" sz="1400" dirty="0" err="1">
                          <a:effectLst/>
                        </a:rPr>
                        <a:t>Terpodion</a:t>
                      </a:r>
                      <a:r>
                        <a:rPr lang="nb-NO" sz="1400" dirty="0">
                          <a:effectLst/>
                        </a:rPr>
                        <a:t> de Buschmann.) </a:t>
                      </a:r>
                    </a:p>
                    <a:p>
                      <a:r>
                        <a:rPr lang="nb-NO" sz="1400" dirty="0">
                          <a:effectLst/>
                        </a:rPr>
                        <a:t>1818 - </a:t>
                      </a:r>
                      <a:r>
                        <a:rPr lang="nb-NO" sz="1400" dirty="0" err="1">
                          <a:effectLst/>
                        </a:rPr>
                        <a:t>L’Aéolo-Melodicon</a:t>
                      </a:r>
                      <a:r>
                        <a:rPr lang="nb-NO" sz="1400" dirty="0">
                          <a:effectLst/>
                        </a:rPr>
                        <a:t> de </a:t>
                      </a:r>
                      <a:r>
                        <a:rPr lang="nb-NO" sz="1400" dirty="0" err="1">
                          <a:effectLst/>
                        </a:rPr>
                        <a:t>Brunner-Ofmann</a:t>
                      </a:r>
                      <a:r>
                        <a:rPr lang="nb-NO" sz="1400" dirty="0">
                          <a:effectLst/>
                        </a:rPr>
                        <a:t>, </a:t>
                      </a:r>
                      <a:r>
                        <a:rPr lang="nb-NO" sz="1400" dirty="0" err="1">
                          <a:effectLst/>
                        </a:rPr>
                        <a:t>Varsovie</a:t>
                      </a:r>
                      <a:r>
                        <a:rPr lang="nb-NO" sz="1400" dirty="0">
                          <a:effectLst/>
                        </a:rPr>
                        <a:t> </a:t>
                      </a:r>
                    </a:p>
                    <a:p>
                      <a:r>
                        <a:rPr lang="nb-NO" sz="1400" dirty="0">
                          <a:effectLst/>
                        </a:rPr>
                        <a:t>1818 - Le </a:t>
                      </a:r>
                      <a:r>
                        <a:rPr lang="nb-NO" sz="1400" dirty="0" err="1">
                          <a:effectLst/>
                        </a:rPr>
                        <a:t>Physharmonica</a:t>
                      </a:r>
                      <a:r>
                        <a:rPr lang="nb-NO" sz="1400" dirty="0">
                          <a:effectLst/>
                        </a:rPr>
                        <a:t> de </a:t>
                      </a:r>
                      <a:r>
                        <a:rPr lang="nb-NO" sz="1400" dirty="0" err="1">
                          <a:effectLst/>
                        </a:rPr>
                        <a:t>Häckl</a:t>
                      </a:r>
                      <a:r>
                        <a:rPr lang="nb-NO" sz="1400" dirty="0">
                          <a:effectLst/>
                        </a:rPr>
                        <a:t>, Vienne </a:t>
                      </a:r>
                    </a:p>
                    <a:p>
                      <a:r>
                        <a:rPr lang="nb-NO" sz="1400" dirty="0">
                          <a:effectLst/>
                        </a:rPr>
                        <a:t>1820 - </a:t>
                      </a:r>
                      <a:r>
                        <a:rPr lang="nb-NO" sz="1400" dirty="0" err="1">
                          <a:effectLst/>
                        </a:rPr>
                        <a:t>L’Eoline</a:t>
                      </a:r>
                      <a:r>
                        <a:rPr lang="nb-NO" sz="1400" dirty="0">
                          <a:effectLst/>
                        </a:rPr>
                        <a:t> </a:t>
                      </a:r>
                      <a:r>
                        <a:rPr lang="nb-NO" sz="1400" dirty="0" err="1">
                          <a:effectLst/>
                        </a:rPr>
                        <a:t>d’Eschenbach</a:t>
                      </a:r>
                      <a:r>
                        <a:rPr lang="nb-NO" sz="1400" dirty="0">
                          <a:effectLst/>
                        </a:rPr>
                        <a:t>, </a:t>
                      </a:r>
                      <a:r>
                        <a:rPr lang="nb-NO" sz="1400" dirty="0" err="1">
                          <a:effectLst/>
                        </a:rPr>
                        <a:t>Königshofen</a:t>
                      </a:r>
                      <a:r>
                        <a:rPr lang="nb-NO" sz="1400" dirty="0">
                          <a:effectLst/>
                        </a:rPr>
                        <a:t> </a:t>
                      </a:r>
                    </a:p>
                    <a:p>
                      <a:r>
                        <a:rPr lang="nb-NO" sz="1400" dirty="0">
                          <a:effectLst/>
                        </a:rPr>
                        <a:t>1820 - </a:t>
                      </a:r>
                      <a:r>
                        <a:rPr lang="nb-NO" sz="1400" dirty="0" err="1">
                          <a:effectLst/>
                        </a:rPr>
                        <a:t>L’Oeolodicon</a:t>
                      </a:r>
                      <a:r>
                        <a:rPr lang="nb-NO" sz="1400" dirty="0">
                          <a:effectLst/>
                        </a:rPr>
                        <a:t> de </a:t>
                      </a:r>
                      <a:r>
                        <a:rPr lang="nb-NO" sz="1400" dirty="0" err="1">
                          <a:effectLst/>
                        </a:rPr>
                        <a:t>Reich</a:t>
                      </a:r>
                      <a:r>
                        <a:rPr lang="nb-NO" sz="1400" dirty="0">
                          <a:effectLst/>
                        </a:rPr>
                        <a:t>, Fürth </a:t>
                      </a:r>
                    </a:p>
                    <a:p>
                      <a:r>
                        <a:rPr lang="nb-NO" sz="1400" dirty="0">
                          <a:effectLst/>
                        </a:rPr>
                        <a:t>1820 - </a:t>
                      </a:r>
                      <a:r>
                        <a:rPr lang="nb-NO" sz="1400" dirty="0" err="1">
                          <a:effectLst/>
                        </a:rPr>
                        <a:t>L’Aéolodicon</a:t>
                      </a:r>
                      <a:r>
                        <a:rPr lang="nb-NO" sz="1400" dirty="0">
                          <a:effectLst/>
                        </a:rPr>
                        <a:t> de </a:t>
                      </a:r>
                      <a:r>
                        <a:rPr lang="nb-NO" sz="1400" dirty="0" err="1">
                          <a:effectLst/>
                        </a:rPr>
                        <a:t>Voigt</a:t>
                      </a:r>
                      <a:r>
                        <a:rPr lang="nb-NO" sz="1400" dirty="0">
                          <a:effectLst/>
                        </a:rPr>
                        <a:t>, Schweinfurt </a:t>
                      </a:r>
                    </a:p>
                    <a:p>
                      <a:r>
                        <a:rPr lang="nb-NO" sz="1400" dirty="0">
                          <a:effectLst/>
                        </a:rPr>
                        <a:t> </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9739" marR="79739" marT="0" marB="0"/>
                </a:tc>
                <a:tc>
                  <a:txBody>
                    <a:bodyPr/>
                    <a:lstStyle/>
                    <a:p>
                      <a:r>
                        <a:rPr lang="nb-NO" sz="1400" dirty="0">
                          <a:effectLst/>
                        </a:rPr>
                        <a:t>1821 - </a:t>
                      </a:r>
                      <a:r>
                        <a:rPr lang="nb-NO" sz="1400" dirty="0" err="1">
                          <a:effectLst/>
                        </a:rPr>
                        <a:t>L’Aura</a:t>
                      </a:r>
                      <a:r>
                        <a:rPr lang="nb-NO" sz="1400" dirty="0">
                          <a:effectLst/>
                        </a:rPr>
                        <a:t> de F. Buschmann </a:t>
                      </a:r>
                    </a:p>
                    <a:p>
                      <a:r>
                        <a:rPr lang="nb-NO" sz="1400" dirty="0">
                          <a:effectLst/>
                        </a:rPr>
                        <a:t>1822 - La </a:t>
                      </a:r>
                      <a:r>
                        <a:rPr lang="nb-NO" sz="1400" dirty="0" err="1">
                          <a:effectLst/>
                        </a:rPr>
                        <a:t>Handäoline</a:t>
                      </a:r>
                      <a:r>
                        <a:rPr lang="nb-NO" sz="1400" dirty="0">
                          <a:effectLst/>
                        </a:rPr>
                        <a:t> de F. Buschmann </a:t>
                      </a:r>
                    </a:p>
                    <a:p>
                      <a:r>
                        <a:rPr lang="nb-NO" sz="1400" dirty="0">
                          <a:effectLst/>
                        </a:rPr>
                        <a:t>1823 - La </a:t>
                      </a:r>
                      <a:r>
                        <a:rPr lang="nb-NO" sz="1400" dirty="0" err="1">
                          <a:effectLst/>
                        </a:rPr>
                        <a:t>Mundeoline</a:t>
                      </a:r>
                      <a:r>
                        <a:rPr lang="nb-NO" sz="1400" dirty="0">
                          <a:effectLst/>
                        </a:rPr>
                        <a:t> de </a:t>
                      </a:r>
                      <a:r>
                        <a:rPr lang="nb-NO" sz="1400" dirty="0" err="1">
                          <a:effectLst/>
                        </a:rPr>
                        <a:t>Messner</a:t>
                      </a:r>
                      <a:r>
                        <a:rPr lang="nb-NO" sz="1400" dirty="0">
                          <a:effectLst/>
                        </a:rPr>
                        <a:t>, </a:t>
                      </a:r>
                      <a:r>
                        <a:rPr lang="nb-NO" sz="1400" dirty="0" err="1">
                          <a:effectLst/>
                        </a:rPr>
                        <a:t>Trossingen</a:t>
                      </a:r>
                      <a:endParaRPr lang="nb-NO" sz="1400" dirty="0">
                        <a:effectLst/>
                      </a:endParaRPr>
                    </a:p>
                    <a:p>
                      <a:r>
                        <a:rPr lang="nb-NO" sz="1400" dirty="0">
                          <a:effectLst/>
                        </a:rPr>
                        <a:t>1824 - </a:t>
                      </a:r>
                      <a:r>
                        <a:rPr lang="nb-NO" sz="1400" dirty="0" err="1">
                          <a:effectLst/>
                        </a:rPr>
                        <a:t>L’Aélo-Pantalon</a:t>
                      </a:r>
                      <a:r>
                        <a:rPr lang="nb-NO" sz="1400" dirty="0">
                          <a:effectLst/>
                        </a:rPr>
                        <a:t> de </a:t>
                      </a:r>
                      <a:r>
                        <a:rPr lang="nb-NO" sz="1400" dirty="0" err="1">
                          <a:effectLst/>
                        </a:rPr>
                        <a:t>Dlugosz</a:t>
                      </a:r>
                      <a:r>
                        <a:rPr lang="nb-NO" sz="1400" dirty="0">
                          <a:effectLst/>
                        </a:rPr>
                        <a:t>, </a:t>
                      </a:r>
                      <a:r>
                        <a:rPr lang="nb-NO" sz="1400" dirty="0" err="1">
                          <a:effectLst/>
                        </a:rPr>
                        <a:t>Varsovie</a:t>
                      </a:r>
                      <a:endParaRPr lang="nb-NO" sz="1400" dirty="0">
                        <a:effectLst/>
                      </a:endParaRPr>
                    </a:p>
                    <a:p>
                      <a:r>
                        <a:rPr lang="nb-NO" sz="1400" dirty="0">
                          <a:effectLst/>
                        </a:rPr>
                        <a:t>1824 - </a:t>
                      </a:r>
                      <a:r>
                        <a:rPr lang="nb-NO" sz="1400" dirty="0" err="1">
                          <a:effectLst/>
                        </a:rPr>
                        <a:t>L’Aura</a:t>
                      </a:r>
                      <a:r>
                        <a:rPr lang="nb-NO" sz="1400" dirty="0">
                          <a:effectLst/>
                        </a:rPr>
                        <a:t> (</a:t>
                      </a:r>
                      <a:r>
                        <a:rPr lang="nb-NO" sz="1400" dirty="0" err="1">
                          <a:effectLst/>
                        </a:rPr>
                        <a:t>amélioré</a:t>
                      </a:r>
                      <a:r>
                        <a:rPr lang="nb-NO" sz="1400" dirty="0">
                          <a:effectLst/>
                        </a:rPr>
                        <a:t>) de J.H. Scheibler, Krefeld </a:t>
                      </a:r>
                    </a:p>
                    <a:p>
                      <a:r>
                        <a:rPr lang="nb-NO" sz="1400" dirty="0">
                          <a:effectLst/>
                        </a:rPr>
                        <a:t>1825 - Le </a:t>
                      </a:r>
                      <a:r>
                        <a:rPr lang="nb-NO" sz="1400" dirty="0" err="1">
                          <a:effectLst/>
                        </a:rPr>
                        <a:t>Symphonium</a:t>
                      </a:r>
                      <a:r>
                        <a:rPr lang="nb-NO" sz="1400" dirty="0">
                          <a:effectLst/>
                        </a:rPr>
                        <a:t> </a:t>
                      </a:r>
                      <a:r>
                        <a:rPr lang="nb-NO" sz="1400" dirty="0" err="1">
                          <a:effectLst/>
                        </a:rPr>
                        <a:t>Wheatstone</a:t>
                      </a:r>
                      <a:r>
                        <a:rPr lang="nb-NO" sz="1400" dirty="0">
                          <a:effectLst/>
                        </a:rPr>
                        <a:t>, </a:t>
                      </a:r>
                      <a:r>
                        <a:rPr lang="nb-NO" sz="1400" dirty="0" err="1">
                          <a:effectLst/>
                        </a:rPr>
                        <a:t>Londres</a:t>
                      </a:r>
                      <a:r>
                        <a:rPr lang="nb-NO" sz="1400" dirty="0">
                          <a:effectLst/>
                        </a:rPr>
                        <a:t> </a:t>
                      </a:r>
                    </a:p>
                    <a:p>
                      <a:r>
                        <a:rPr lang="nb-NO" sz="1400" dirty="0">
                          <a:effectLst/>
                        </a:rPr>
                        <a:t>1825 - (?) Van </a:t>
                      </a:r>
                      <a:r>
                        <a:rPr lang="nb-NO" sz="1400" dirty="0" err="1">
                          <a:effectLst/>
                        </a:rPr>
                        <a:t>Raay</a:t>
                      </a:r>
                      <a:r>
                        <a:rPr lang="nb-NO" sz="1400" dirty="0">
                          <a:effectLst/>
                        </a:rPr>
                        <a:t>, Amsterdam </a:t>
                      </a:r>
                    </a:p>
                    <a:p>
                      <a:r>
                        <a:rPr lang="nb-NO" sz="1400" dirty="0">
                          <a:effectLst/>
                        </a:rPr>
                        <a:t>1825 - </a:t>
                      </a:r>
                      <a:r>
                        <a:rPr lang="nb-NO" sz="1400" dirty="0" err="1">
                          <a:effectLst/>
                        </a:rPr>
                        <a:t>L’Orgue</a:t>
                      </a:r>
                      <a:r>
                        <a:rPr lang="nb-NO" sz="1400" dirty="0">
                          <a:effectLst/>
                        </a:rPr>
                        <a:t> à </a:t>
                      </a:r>
                      <a:r>
                        <a:rPr lang="nb-NO" sz="1400" dirty="0" err="1">
                          <a:effectLst/>
                        </a:rPr>
                        <a:t>bouche</a:t>
                      </a:r>
                      <a:r>
                        <a:rPr lang="nb-NO" sz="1400" dirty="0">
                          <a:effectLst/>
                        </a:rPr>
                        <a:t> de </a:t>
                      </a:r>
                      <a:r>
                        <a:rPr lang="nb-NO" sz="1400" dirty="0" err="1">
                          <a:effectLst/>
                        </a:rPr>
                        <a:t>Mieg</a:t>
                      </a:r>
                      <a:r>
                        <a:rPr lang="nb-NO" sz="1400" dirty="0">
                          <a:effectLst/>
                        </a:rPr>
                        <a:t>, Madrid </a:t>
                      </a:r>
                    </a:p>
                    <a:p>
                      <a:r>
                        <a:rPr lang="nb-NO" sz="1400" dirty="0">
                          <a:effectLst/>
                        </a:rPr>
                        <a:t>1827   (?) — </a:t>
                      </a:r>
                      <a:r>
                        <a:rPr lang="nb-NO" sz="1400" dirty="0" err="1">
                          <a:effectLst/>
                        </a:rPr>
                        <a:t>Harmonica</a:t>
                      </a:r>
                      <a:r>
                        <a:rPr lang="nb-NO" sz="1400" dirty="0">
                          <a:effectLst/>
                        </a:rPr>
                        <a:t> </a:t>
                      </a:r>
                      <a:r>
                        <a:rPr lang="nb-NO" sz="1400" dirty="0" err="1">
                          <a:effectLst/>
                        </a:rPr>
                        <a:t>métallique</a:t>
                      </a:r>
                      <a:r>
                        <a:rPr lang="nb-NO" sz="1400" dirty="0">
                          <a:effectLst/>
                        </a:rPr>
                        <a:t> </a:t>
                      </a:r>
                      <a:r>
                        <a:rPr lang="nb-NO" sz="1400" dirty="0" err="1">
                          <a:effectLst/>
                        </a:rPr>
                        <a:t>Bufflet</a:t>
                      </a:r>
                      <a:r>
                        <a:rPr lang="nb-NO" sz="1400" dirty="0">
                          <a:effectLst/>
                        </a:rPr>
                        <a:t>, Paris </a:t>
                      </a:r>
                    </a:p>
                    <a:p>
                      <a:r>
                        <a:rPr lang="nb-NO" sz="1400" dirty="0">
                          <a:effectLst/>
                        </a:rPr>
                        <a:t>1828 - </a:t>
                      </a:r>
                      <a:r>
                        <a:rPr lang="nb-NO" sz="1400" dirty="0" err="1">
                          <a:effectLst/>
                        </a:rPr>
                        <a:t>L’Harmonica</a:t>
                      </a:r>
                      <a:r>
                        <a:rPr lang="nb-NO" sz="1400" dirty="0">
                          <a:effectLst/>
                        </a:rPr>
                        <a:t> à </a:t>
                      </a:r>
                      <a:r>
                        <a:rPr lang="nb-NO" sz="1400" dirty="0" err="1">
                          <a:effectLst/>
                        </a:rPr>
                        <a:t>bouche</a:t>
                      </a:r>
                      <a:r>
                        <a:rPr lang="nb-NO" sz="1400" dirty="0">
                          <a:effectLst/>
                        </a:rPr>
                        <a:t> F. Buschmann, Barmen </a:t>
                      </a:r>
                    </a:p>
                    <a:p>
                      <a:r>
                        <a:rPr lang="nb-NO" sz="1400" dirty="0">
                          <a:effectLst/>
                        </a:rPr>
                        <a:t>1828 - </a:t>
                      </a:r>
                      <a:r>
                        <a:rPr lang="nb-NO" sz="1400" dirty="0" err="1">
                          <a:effectLst/>
                        </a:rPr>
                        <a:t>L’Aeol-Harmonica</a:t>
                      </a:r>
                      <a:r>
                        <a:rPr lang="nb-NO" sz="1400" dirty="0">
                          <a:effectLst/>
                        </a:rPr>
                        <a:t>, </a:t>
                      </a:r>
                      <a:r>
                        <a:rPr lang="nb-NO" sz="1400" dirty="0" err="1">
                          <a:effectLst/>
                        </a:rPr>
                        <a:t>Reinlein</a:t>
                      </a:r>
                      <a:r>
                        <a:rPr lang="nb-NO" sz="1400" dirty="0">
                          <a:effectLst/>
                        </a:rPr>
                        <a:t> </a:t>
                      </a:r>
                    </a:p>
                    <a:p>
                      <a:r>
                        <a:rPr lang="nb-NO" sz="1400" dirty="0">
                          <a:effectLst/>
                        </a:rPr>
                        <a:t>1828 - Le Piano </a:t>
                      </a:r>
                      <a:r>
                        <a:rPr lang="nb-NO" sz="1400" dirty="0" err="1">
                          <a:effectLst/>
                        </a:rPr>
                        <a:t>éolique</a:t>
                      </a:r>
                      <a:r>
                        <a:rPr lang="nb-NO" sz="1400" dirty="0">
                          <a:effectLst/>
                        </a:rPr>
                        <a:t> </a:t>
                      </a:r>
                      <a:r>
                        <a:rPr lang="nb-NO" sz="1400" dirty="0" err="1">
                          <a:effectLst/>
                        </a:rPr>
                        <a:t>Kieslstein</a:t>
                      </a:r>
                      <a:r>
                        <a:rPr lang="nb-NO" sz="1400" dirty="0">
                          <a:effectLst/>
                        </a:rPr>
                        <a:t>-Schwartz </a:t>
                      </a:r>
                    </a:p>
                    <a:p>
                      <a:r>
                        <a:rPr lang="nb-NO" sz="1400" dirty="0">
                          <a:effectLst/>
                        </a:rPr>
                        <a:t>1828 - </a:t>
                      </a:r>
                      <a:r>
                        <a:rPr lang="nb-NO" sz="1400" dirty="0" err="1">
                          <a:effectLst/>
                        </a:rPr>
                        <a:t>L’Aéréphone</a:t>
                      </a:r>
                      <a:r>
                        <a:rPr lang="nb-NO" sz="1400" dirty="0">
                          <a:effectLst/>
                        </a:rPr>
                        <a:t> Dietz, </a:t>
                      </a:r>
                      <a:r>
                        <a:rPr lang="nb-NO" sz="1400" dirty="0" err="1">
                          <a:effectLst/>
                        </a:rPr>
                        <a:t>Allemagne</a:t>
                      </a:r>
                      <a:r>
                        <a:rPr lang="nb-NO" sz="1400" dirty="0">
                          <a:effectLst/>
                        </a:rPr>
                        <a:t> </a:t>
                      </a:r>
                    </a:p>
                    <a:p>
                      <a:r>
                        <a:rPr lang="nb-NO" sz="1400" dirty="0">
                          <a:effectLst/>
                        </a:rPr>
                        <a:t>1829 - Le Piano </a:t>
                      </a:r>
                      <a:r>
                        <a:rPr lang="nb-NO" sz="1400" dirty="0" err="1">
                          <a:effectLst/>
                        </a:rPr>
                        <a:t>éolien</a:t>
                      </a:r>
                      <a:r>
                        <a:rPr lang="nb-NO" sz="1400" dirty="0">
                          <a:effectLst/>
                        </a:rPr>
                        <a:t>, Kayser, Strasbourg </a:t>
                      </a:r>
                    </a:p>
                    <a:p>
                      <a:r>
                        <a:rPr lang="nb-NO" sz="1400" dirty="0">
                          <a:effectLst/>
                        </a:rPr>
                        <a:t>1829 - </a:t>
                      </a:r>
                      <a:r>
                        <a:rPr lang="nb-NO" sz="1400" dirty="0" err="1">
                          <a:effectLst/>
                        </a:rPr>
                        <a:t>L’Aeolosklavier</a:t>
                      </a:r>
                      <a:r>
                        <a:rPr lang="nb-NO" sz="1400" dirty="0">
                          <a:effectLst/>
                        </a:rPr>
                        <a:t>, </a:t>
                      </a:r>
                      <a:r>
                        <a:rPr lang="nb-NO" sz="1400" dirty="0" err="1">
                          <a:effectLst/>
                        </a:rPr>
                        <a:t>Schortmann</a:t>
                      </a:r>
                      <a:r>
                        <a:rPr lang="nb-NO" sz="1400" dirty="0">
                          <a:effectLst/>
                        </a:rPr>
                        <a:t> </a:t>
                      </a:r>
                    </a:p>
                    <a:p>
                      <a:r>
                        <a:rPr lang="nb-NO" sz="1400" dirty="0">
                          <a:effectLst/>
                        </a:rPr>
                        <a:t>1829 - Le </a:t>
                      </a:r>
                      <a:r>
                        <a:rPr lang="nb-NO" sz="1400" dirty="0" err="1">
                          <a:effectLst/>
                        </a:rPr>
                        <a:t>Typotone</a:t>
                      </a:r>
                      <a:r>
                        <a:rPr lang="nb-NO" sz="1400" dirty="0">
                          <a:effectLst/>
                        </a:rPr>
                        <a:t> </a:t>
                      </a:r>
                      <a:r>
                        <a:rPr lang="nb-NO" sz="1400" dirty="0" err="1">
                          <a:effectLst/>
                        </a:rPr>
                        <a:t>Pinsonnat</a:t>
                      </a:r>
                      <a:r>
                        <a:rPr lang="nb-NO" sz="1400" dirty="0">
                          <a:effectLst/>
                        </a:rPr>
                        <a:t>, Amiens </a:t>
                      </a:r>
                    </a:p>
                    <a:p>
                      <a:r>
                        <a:rPr lang="nb-NO" sz="1400" dirty="0">
                          <a:effectLst/>
                        </a:rPr>
                        <a:t>1829 - Le </a:t>
                      </a:r>
                      <a:r>
                        <a:rPr lang="nb-NO" sz="1400" dirty="0" err="1">
                          <a:effectLst/>
                        </a:rPr>
                        <a:t>Thsang-Nouveau</a:t>
                      </a:r>
                      <a:r>
                        <a:rPr lang="nb-NO" sz="1400" dirty="0">
                          <a:effectLst/>
                        </a:rPr>
                        <a:t>, </a:t>
                      </a:r>
                      <a:r>
                        <a:rPr lang="nb-NO" sz="1400" dirty="0" err="1">
                          <a:effectLst/>
                        </a:rPr>
                        <a:t>Reichstein</a:t>
                      </a:r>
                      <a:r>
                        <a:rPr lang="nb-NO" sz="1400" dirty="0">
                          <a:effectLst/>
                        </a:rPr>
                        <a:t> </a:t>
                      </a:r>
                    </a:p>
                    <a:p>
                      <a:r>
                        <a:rPr lang="nb-NO" sz="1400" dirty="0">
                          <a:effectLst/>
                        </a:rPr>
                        <a:t>1829 - Le </a:t>
                      </a:r>
                      <a:r>
                        <a:rPr lang="nb-NO" sz="1400" dirty="0" err="1">
                          <a:effectLst/>
                        </a:rPr>
                        <a:t>Symphonium</a:t>
                      </a:r>
                      <a:r>
                        <a:rPr lang="nb-NO" sz="1400" dirty="0">
                          <a:effectLst/>
                        </a:rPr>
                        <a:t> à </a:t>
                      </a:r>
                      <a:r>
                        <a:rPr lang="nb-NO" sz="1400" dirty="0" err="1">
                          <a:effectLst/>
                        </a:rPr>
                        <a:t>soufflet</a:t>
                      </a:r>
                      <a:r>
                        <a:rPr lang="nb-NO" sz="1400" dirty="0">
                          <a:effectLst/>
                        </a:rPr>
                        <a:t> de </a:t>
                      </a:r>
                      <a:r>
                        <a:rPr lang="nb-NO" sz="1400" dirty="0" err="1">
                          <a:effectLst/>
                        </a:rPr>
                        <a:t>Wheatstone</a:t>
                      </a:r>
                      <a:r>
                        <a:rPr lang="nb-NO" sz="1400" dirty="0">
                          <a:effectLst/>
                        </a:rPr>
                        <a:t>, </a:t>
                      </a:r>
                      <a:r>
                        <a:rPr lang="nb-NO" sz="1400" dirty="0" err="1">
                          <a:effectLst/>
                        </a:rPr>
                        <a:t>Londres</a:t>
                      </a:r>
                      <a:r>
                        <a:rPr lang="nb-NO" sz="1400" dirty="0">
                          <a:effectLst/>
                        </a:rPr>
                        <a:t> </a:t>
                      </a:r>
                    </a:p>
                    <a:p>
                      <a:r>
                        <a:rPr lang="nb-NO" sz="1400" dirty="0">
                          <a:effectLst/>
                        </a:rPr>
                        <a:t>1829 - La </a:t>
                      </a:r>
                      <a:r>
                        <a:rPr lang="nb-NO" sz="1400" dirty="0" err="1">
                          <a:effectLst/>
                        </a:rPr>
                        <a:t>Flute</a:t>
                      </a:r>
                      <a:r>
                        <a:rPr lang="nb-NO" sz="1400" dirty="0">
                          <a:effectLst/>
                        </a:rPr>
                        <a:t> </a:t>
                      </a:r>
                      <a:r>
                        <a:rPr lang="nb-NO" sz="1400" dirty="0" err="1">
                          <a:effectLst/>
                        </a:rPr>
                        <a:t>harmonique</a:t>
                      </a:r>
                      <a:r>
                        <a:rPr lang="nb-NO" sz="1400" dirty="0">
                          <a:effectLst/>
                        </a:rPr>
                        <a:t> de </a:t>
                      </a:r>
                      <a:r>
                        <a:rPr lang="nb-NO" sz="1400" dirty="0" err="1">
                          <a:effectLst/>
                        </a:rPr>
                        <a:t>Bouvret</a:t>
                      </a:r>
                      <a:r>
                        <a:rPr lang="nb-NO" sz="1400" dirty="0">
                          <a:effectLst/>
                        </a:rPr>
                        <a:t>, Paris </a:t>
                      </a:r>
                    </a:p>
                    <a:p>
                      <a:r>
                        <a:rPr lang="nb-NO" sz="1400" dirty="0">
                          <a:effectLst/>
                        </a:rPr>
                        <a:t>1829 - </a:t>
                      </a:r>
                      <a:r>
                        <a:rPr lang="nb-NO" sz="1400" dirty="0" err="1">
                          <a:effectLst/>
                        </a:rPr>
                        <a:t>L’Accordion</a:t>
                      </a:r>
                      <a:r>
                        <a:rPr lang="nb-NO" sz="1400" dirty="0">
                          <a:effectLst/>
                        </a:rPr>
                        <a:t> de </a:t>
                      </a:r>
                      <a:r>
                        <a:rPr lang="nb-NO" sz="1400" dirty="0" err="1">
                          <a:effectLst/>
                        </a:rPr>
                        <a:t>Demian</a:t>
                      </a:r>
                      <a:r>
                        <a:rPr lang="nb-NO" sz="1400" dirty="0">
                          <a:effectLst/>
                        </a:rPr>
                        <a:t>, Vienne.</a:t>
                      </a:r>
                      <a:endParaRPr lang="nb-NO"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9739" marR="79739" marT="0" marB="0"/>
                </a:tc>
                <a:extLst>
                  <a:ext uri="{0D108BD9-81ED-4DB2-BD59-A6C34878D82A}">
                    <a16:rowId xmlns:a16="http://schemas.microsoft.com/office/drawing/2014/main" val="3306536835"/>
                  </a:ext>
                </a:extLst>
              </a:tr>
            </a:tbl>
          </a:graphicData>
        </a:graphic>
      </p:graphicFrame>
      <p:sp>
        <p:nvSpPr>
          <p:cNvPr id="3" name="TekstSylinder 2">
            <a:extLst>
              <a:ext uri="{FF2B5EF4-FFF2-40B4-BE49-F238E27FC236}">
                <a16:creationId xmlns:a16="http://schemas.microsoft.com/office/drawing/2014/main" id="{0C48F492-BA92-BA44-8076-76CDDBCE27DC}"/>
              </a:ext>
            </a:extLst>
          </p:cNvPr>
          <p:cNvSpPr txBox="1"/>
          <p:nvPr/>
        </p:nvSpPr>
        <p:spPr>
          <a:xfrm>
            <a:off x="571818" y="0"/>
            <a:ext cx="6220867" cy="1107996"/>
          </a:xfrm>
          <a:prstGeom prst="rect">
            <a:avLst/>
          </a:prstGeom>
          <a:noFill/>
        </p:spPr>
        <p:txBody>
          <a:bodyPr wrap="square" rtlCol="0">
            <a:spAutoFit/>
          </a:bodyPr>
          <a:lstStyle/>
          <a:p>
            <a:r>
              <a:rPr lang="nb-NO" sz="2400" dirty="0"/>
              <a:t>New </a:t>
            </a:r>
            <a:r>
              <a:rPr lang="nb-NO" sz="2400" dirty="0" err="1"/>
              <a:t>free</a:t>
            </a:r>
            <a:r>
              <a:rPr lang="nb-NO" sz="2400" dirty="0"/>
              <a:t> </a:t>
            </a:r>
            <a:r>
              <a:rPr lang="nb-NO" sz="2400" dirty="0" err="1"/>
              <a:t>reed</a:t>
            </a:r>
            <a:r>
              <a:rPr lang="nb-NO" sz="2400" dirty="0"/>
              <a:t> instruments 1800-1829</a:t>
            </a:r>
          </a:p>
          <a:p>
            <a:r>
              <a:rPr lang="nb-NO" sz="2400" dirty="0" err="1"/>
              <a:t>Nuovi</a:t>
            </a:r>
            <a:r>
              <a:rPr lang="nb-NO" sz="2400" dirty="0"/>
              <a:t> </a:t>
            </a:r>
            <a:r>
              <a:rPr lang="nb-NO" sz="2400" dirty="0" err="1"/>
              <a:t>strumenti</a:t>
            </a:r>
            <a:r>
              <a:rPr lang="nb-NO" sz="2400" dirty="0"/>
              <a:t> ad </a:t>
            </a:r>
            <a:r>
              <a:rPr lang="nb-NO" sz="2400" dirty="0" err="1"/>
              <a:t>ancia</a:t>
            </a:r>
            <a:r>
              <a:rPr lang="nb-NO" sz="2400" dirty="0"/>
              <a:t> </a:t>
            </a:r>
            <a:r>
              <a:rPr lang="nb-NO" sz="2400" dirty="0" err="1"/>
              <a:t>libera</a:t>
            </a:r>
            <a:r>
              <a:rPr lang="nb-NO" sz="2400" dirty="0"/>
              <a:t> 1800-1829</a:t>
            </a:r>
            <a:endParaRPr lang="nb-NO" sz="3600" dirty="0"/>
          </a:p>
          <a:p>
            <a:r>
              <a:rPr lang="nb-NO" dirty="0"/>
              <a:t>From </a:t>
            </a:r>
            <a:r>
              <a:rPr lang="nb-NO" dirty="0" err="1"/>
              <a:t>Monichon</a:t>
            </a:r>
            <a:r>
              <a:rPr lang="nb-NO" dirty="0"/>
              <a:t> (1985): </a:t>
            </a:r>
            <a:r>
              <a:rPr lang="nb-NO" dirty="0" err="1"/>
              <a:t>L’Accordéon</a:t>
            </a:r>
            <a:r>
              <a:rPr lang="nb-NO" dirty="0"/>
              <a:t>:</a:t>
            </a:r>
            <a:endParaRPr dirty="0"/>
          </a:p>
        </p:txBody>
      </p:sp>
    </p:spTree>
    <p:extLst>
      <p:ext uri="{BB962C8B-B14F-4D97-AF65-F5344CB8AC3E}">
        <p14:creationId xmlns:p14="http://schemas.microsoft.com/office/powerpoint/2010/main" val="2341177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t bilde som inneholder tekst&#10;&#10;Automatisk generert beskrivelse">
            <a:extLst>
              <a:ext uri="{FF2B5EF4-FFF2-40B4-BE49-F238E27FC236}">
                <a16:creationId xmlns:a16="http://schemas.microsoft.com/office/drawing/2014/main" id="{945051C7-F1A4-DB92-C45E-1C8E5C4BAF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7753" y="609983"/>
            <a:ext cx="3109595" cy="2051685"/>
          </a:xfrm>
          <a:prstGeom prst="rect">
            <a:avLst/>
          </a:prstGeom>
        </p:spPr>
      </p:pic>
      <p:pic>
        <p:nvPicPr>
          <p:cNvPr id="3" name="Picture 1" descr="Et bilde som inneholder tekst&#10;&#10;Automatisk generert beskrivelse">
            <a:extLst>
              <a:ext uri="{FF2B5EF4-FFF2-40B4-BE49-F238E27FC236}">
                <a16:creationId xmlns:a16="http://schemas.microsoft.com/office/drawing/2014/main" id="{CC6C4F91-3473-C6F5-FE04-BFC85DDD8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6372" y="609983"/>
            <a:ext cx="1905000" cy="2057400"/>
          </a:xfrm>
          <a:prstGeom prst="rect">
            <a:avLst/>
          </a:prstGeom>
        </p:spPr>
      </p:pic>
      <p:pic>
        <p:nvPicPr>
          <p:cNvPr id="4" name="Picture 1" descr="Et bilde som inneholder tekst, gulv, innendørs, tre&#10;&#10;Automatisk generert beskrivelse">
            <a:extLst>
              <a:ext uri="{FF2B5EF4-FFF2-40B4-BE49-F238E27FC236}">
                <a16:creationId xmlns:a16="http://schemas.microsoft.com/office/drawing/2014/main" id="{3F8EECCF-2815-7E75-DAF6-A35641EEDF9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753" y="3137560"/>
            <a:ext cx="3109595" cy="1659318"/>
          </a:xfrm>
          <a:prstGeom prst="rect">
            <a:avLst/>
          </a:prstGeom>
          <a:noFill/>
          <a:ln>
            <a:noFill/>
          </a:ln>
        </p:spPr>
      </p:pic>
      <p:pic>
        <p:nvPicPr>
          <p:cNvPr id="5" name="Picture 2" descr="Et bilde som inneholder innendørs, tre&#10;&#10;Automatisk generert beskrivelse">
            <a:extLst>
              <a:ext uri="{FF2B5EF4-FFF2-40B4-BE49-F238E27FC236}">
                <a16:creationId xmlns:a16="http://schemas.microsoft.com/office/drawing/2014/main" id="{B07F2D6A-F332-13AA-30AA-9389865E35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503" y="3137558"/>
            <a:ext cx="2235671" cy="1636321"/>
          </a:xfrm>
          <a:prstGeom prst="rect">
            <a:avLst/>
          </a:prstGeom>
        </p:spPr>
      </p:pic>
      <p:sp>
        <p:nvSpPr>
          <p:cNvPr id="6" name="TekstSylinder 5">
            <a:extLst>
              <a:ext uri="{FF2B5EF4-FFF2-40B4-BE49-F238E27FC236}">
                <a16:creationId xmlns:a16="http://schemas.microsoft.com/office/drawing/2014/main" id="{E3052046-7CAD-609E-27DF-9E237BBBEB8D}"/>
              </a:ext>
            </a:extLst>
          </p:cNvPr>
          <p:cNvSpPr txBox="1"/>
          <p:nvPr/>
        </p:nvSpPr>
        <p:spPr>
          <a:xfrm>
            <a:off x="5997040" y="700644"/>
            <a:ext cx="2695698" cy="923330"/>
          </a:xfrm>
          <a:prstGeom prst="rect">
            <a:avLst/>
          </a:prstGeom>
          <a:noFill/>
        </p:spPr>
        <p:txBody>
          <a:bodyPr wrap="square" rtlCol="0">
            <a:spAutoFit/>
          </a:bodyPr>
          <a:lstStyle/>
          <a:p>
            <a:r>
              <a:rPr lang="nb-NO" dirty="0"/>
              <a:t>Christian Friedrich Ludwig Buschmann (1805 – 1864) </a:t>
            </a:r>
            <a:r>
              <a:rPr lang="nb-NO" dirty="0" err="1"/>
              <a:t>Aeoline</a:t>
            </a:r>
            <a:endParaRPr lang="nb-NO" dirty="0"/>
          </a:p>
        </p:txBody>
      </p:sp>
      <p:sp>
        <p:nvSpPr>
          <p:cNvPr id="7" name="TekstSylinder 6">
            <a:extLst>
              <a:ext uri="{FF2B5EF4-FFF2-40B4-BE49-F238E27FC236}">
                <a16:creationId xmlns:a16="http://schemas.microsoft.com/office/drawing/2014/main" id="{60D4E92D-5F0A-78F7-4A8F-5664D23B3A96}"/>
              </a:ext>
            </a:extLst>
          </p:cNvPr>
          <p:cNvSpPr txBox="1"/>
          <p:nvPr/>
        </p:nvSpPr>
        <p:spPr>
          <a:xfrm>
            <a:off x="6210795" y="3137558"/>
            <a:ext cx="2695699" cy="646331"/>
          </a:xfrm>
          <a:prstGeom prst="rect">
            <a:avLst/>
          </a:prstGeom>
          <a:noFill/>
        </p:spPr>
        <p:txBody>
          <a:bodyPr wrap="square" rtlCol="0">
            <a:spAutoFit/>
          </a:bodyPr>
          <a:lstStyle/>
          <a:p>
            <a:r>
              <a:rPr lang="nb-NO" dirty="0" err="1"/>
              <a:t>Cyrill</a:t>
            </a:r>
            <a:r>
              <a:rPr lang="nb-NO" dirty="0"/>
              <a:t> </a:t>
            </a:r>
            <a:r>
              <a:rPr lang="nb-NO" dirty="0" err="1"/>
              <a:t>Demian</a:t>
            </a:r>
            <a:r>
              <a:rPr lang="nb-NO" dirty="0"/>
              <a:t> (1772-1847) </a:t>
            </a:r>
            <a:r>
              <a:rPr lang="nb-NO" dirty="0" err="1"/>
              <a:t>Accordeon</a:t>
            </a:r>
            <a:r>
              <a:rPr lang="nb-NO" dirty="0"/>
              <a:t>, patent 1829</a:t>
            </a:r>
            <a:endParaRPr dirty="0"/>
          </a:p>
        </p:txBody>
      </p:sp>
    </p:spTree>
    <p:extLst>
      <p:ext uri="{BB962C8B-B14F-4D97-AF65-F5344CB8AC3E}">
        <p14:creationId xmlns:p14="http://schemas.microsoft.com/office/powerpoint/2010/main" val="3143430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C92E1A1-BE4F-6046-9F08-895138E6C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734" y="2858091"/>
            <a:ext cx="2577346" cy="13751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C5854B4B-E388-A84E-8AAA-83ACF9DAC6B1}"/>
              </a:ext>
            </a:extLst>
          </p:cNvPr>
          <p:cNvPicPr>
            <a:picLocks noChangeAspect="1"/>
          </p:cNvPicPr>
          <p:nvPr/>
        </p:nvPicPr>
        <p:blipFill>
          <a:blip r:embed="rId3"/>
          <a:stretch>
            <a:fillRect/>
          </a:stretch>
        </p:blipFill>
        <p:spPr>
          <a:xfrm>
            <a:off x="4344852" y="454523"/>
            <a:ext cx="1963211" cy="1874867"/>
          </a:xfrm>
          <a:prstGeom prst="rect">
            <a:avLst/>
          </a:prstGeom>
        </p:spPr>
      </p:pic>
      <p:pic>
        <p:nvPicPr>
          <p:cNvPr id="7" name="Bilde 6" descr="Et bilde som inneholder vegg, innendørs&#10;&#10;Automatisk generert beskrivelse">
            <a:extLst>
              <a:ext uri="{FF2B5EF4-FFF2-40B4-BE49-F238E27FC236}">
                <a16:creationId xmlns:a16="http://schemas.microsoft.com/office/drawing/2014/main" id="{84BEDE14-53DA-774D-A77A-9440F60C894B}"/>
              </a:ext>
            </a:extLst>
          </p:cNvPr>
          <p:cNvPicPr>
            <a:picLocks noChangeAspect="1"/>
          </p:cNvPicPr>
          <p:nvPr/>
        </p:nvPicPr>
        <p:blipFill>
          <a:blip r:embed="rId4"/>
          <a:stretch>
            <a:fillRect/>
          </a:stretch>
        </p:blipFill>
        <p:spPr>
          <a:xfrm rot="16200000">
            <a:off x="4572796" y="4701094"/>
            <a:ext cx="1690946" cy="2254595"/>
          </a:xfrm>
          <a:prstGeom prst="rect">
            <a:avLst/>
          </a:prstGeom>
        </p:spPr>
      </p:pic>
      <p:pic>
        <p:nvPicPr>
          <p:cNvPr id="1028" name="Picture 4" descr="0">
            <a:extLst>
              <a:ext uri="{FF2B5EF4-FFF2-40B4-BE49-F238E27FC236}">
                <a16:creationId xmlns:a16="http://schemas.microsoft.com/office/drawing/2014/main" id="{48772112-68C7-774E-AA30-849C8F81B1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0971" y="2676439"/>
            <a:ext cx="2113683" cy="1690946"/>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a:extLst>
              <a:ext uri="{FF2B5EF4-FFF2-40B4-BE49-F238E27FC236}">
                <a16:creationId xmlns:a16="http://schemas.microsoft.com/office/drawing/2014/main" id="{75C1B23A-41A1-EF58-DFED-A74B84F78D80}"/>
              </a:ext>
            </a:extLst>
          </p:cNvPr>
          <p:cNvSpPr txBox="1"/>
          <p:nvPr/>
        </p:nvSpPr>
        <p:spPr>
          <a:xfrm>
            <a:off x="6994565" y="1068790"/>
            <a:ext cx="1531918" cy="923330"/>
          </a:xfrm>
          <a:prstGeom prst="rect">
            <a:avLst/>
          </a:prstGeom>
          <a:noFill/>
        </p:spPr>
        <p:txBody>
          <a:bodyPr wrap="square" rtlCol="0">
            <a:spAutoFit/>
          </a:bodyPr>
          <a:lstStyle/>
          <a:p>
            <a:r>
              <a:rPr lang="nb-NO" dirty="0"/>
              <a:t>English</a:t>
            </a:r>
          </a:p>
          <a:p>
            <a:r>
              <a:rPr lang="nb-NO" dirty="0"/>
              <a:t>Concertina</a:t>
            </a:r>
          </a:p>
          <a:p>
            <a:r>
              <a:rPr lang="nb-NO" dirty="0"/>
              <a:t>(</a:t>
            </a:r>
            <a:r>
              <a:rPr lang="nb-NO" dirty="0" err="1"/>
              <a:t>Wheatstone</a:t>
            </a:r>
            <a:r>
              <a:rPr lang="nb-NO" dirty="0"/>
              <a:t>)</a:t>
            </a:r>
            <a:endParaRPr dirty="0"/>
          </a:p>
        </p:txBody>
      </p:sp>
      <p:sp>
        <p:nvSpPr>
          <p:cNvPr id="3" name="TekstSylinder 2">
            <a:extLst>
              <a:ext uri="{FF2B5EF4-FFF2-40B4-BE49-F238E27FC236}">
                <a16:creationId xmlns:a16="http://schemas.microsoft.com/office/drawing/2014/main" id="{9615D888-E7F3-04B4-E3AE-7A51864BC62F}"/>
              </a:ext>
            </a:extLst>
          </p:cNvPr>
          <p:cNvSpPr txBox="1"/>
          <p:nvPr/>
        </p:nvSpPr>
        <p:spPr>
          <a:xfrm>
            <a:off x="6859896" y="3082084"/>
            <a:ext cx="1654712" cy="1477328"/>
          </a:xfrm>
          <a:prstGeom prst="rect">
            <a:avLst/>
          </a:prstGeom>
          <a:noFill/>
        </p:spPr>
        <p:txBody>
          <a:bodyPr wrap="square" rtlCol="0">
            <a:spAutoFit/>
          </a:bodyPr>
          <a:lstStyle/>
          <a:p>
            <a:r>
              <a:rPr lang="nb-NO" dirty="0"/>
              <a:t>«</a:t>
            </a:r>
            <a:r>
              <a:rPr lang="nb-NO" dirty="0" err="1"/>
              <a:t>Akkordion</a:t>
            </a:r>
            <a:r>
              <a:rPr lang="nb-NO" dirty="0"/>
              <a:t> </a:t>
            </a:r>
            <a:r>
              <a:rPr lang="nb-NO" dirty="0" err="1"/>
              <a:t>neuer</a:t>
            </a:r>
            <a:r>
              <a:rPr lang="nb-NO" dirty="0"/>
              <a:t> Art» (</a:t>
            </a:r>
            <a:r>
              <a:rPr lang="nb-NO" dirty="0" err="1"/>
              <a:t>Uhlig</a:t>
            </a:r>
            <a:r>
              <a:rPr lang="nb-NO" dirty="0"/>
              <a:t>), later </a:t>
            </a:r>
            <a:r>
              <a:rPr lang="nb-NO" dirty="0" err="1"/>
              <a:t>German</a:t>
            </a:r>
            <a:r>
              <a:rPr lang="nb-NO" dirty="0"/>
              <a:t> concertina</a:t>
            </a:r>
            <a:endParaRPr dirty="0"/>
          </a:p>
        </p:txBody>
      </p:sp>
      <p:sp>
        <p:nvSpPr>
          <p:cNvPr id="4" name="TekstSylinder 3">
            <a:extLst>
              <a:ext uri="{FF2B5EF4-FFF2-40B4-BE49-F238E27FC236}">
                <a16:creationId xmlns:a16="http://schemas.microsoft.com/office/drawing/2014/main" id="{673ADAB0-91F5-BC10-C387-3EA328B18A8A}"/>
              </a:ext>
            </a:extLst>
          </p:cNvPr>
          <p:cNvSpPr txBox="1"/>
          <p:nvPr/>
        </p:nvSpPr>
        <p:spPr>
          <a:xfrm>
            <a:off x="6994566" y="5332022"/>
            <a:ext cx="1698172" cy="646331"/>
          </a:xfrm>
          <a:prstGeom prst="rect">
            <a:avLst/>
          </a:prstGeom>
          <a:noFill/>
        </p:spPr>
        <p:txBody>
          <a:bodyPr wrap="square" rtlCol="0">
            <a:spAutoFit/>
          </a:bodyPr>
          <a:lstStyle/>
          <a:p>
            <a:r>
              <a:rPr lang="nb-NO" dirty="0"/>
              <a:t>French</a:t>
            </a:r>
          </a:p>
          <a:p>
            <a:r>
              <a:rPr lang="nb-NO" dirty="0" err="1"/>
              <a:t>Accordéon</a:t>
            </a:r>
            <a:endParaRPr dirty="0"/>
          </a:p>
        </p:txBody>
      </p:sp>
      <p:sp>
        <p:nvSpPr>
          <p:cNvPr id="6" name="TekstSylinder 5">
            <a:extLst>
              <a:ext uri="{FF2B5EF4-FFF2-40B4-BE49-F238E27FC236}">
                <a16:creationId xmlns:a16="http://schemas.microsoft.com/office/drawing/2014/main" id="{D4FA2041-B086-A444-0D37-8B44D8F8CED2}"/>
              </a:ext>
            </a:extLst>
          </p:cNvPr>
          <p:cNvSpPr txBox="1"/>
          <p:nvPr/>
        </p:nvSpPr>
        <p:spPr>
          <a:xfrm>
            <a:off x="629392" y="4631377"/>
            <a:ext cx="2145285" cy="646331"/>
          </a:xfrm>
          <a:prstGeom prst="rect">
            <a:avLst/>
          </a:prstGeom>
          <a:noFill/>
        </p:spPr>
        <p:txBody>
          <a:bodyPr wrap="square" rtlCol="0">
            <a:spAutoFit/>
          </a:bodyPr>
          <a:lstStyle/>
          <a:p>
            <a:r>
              <a:rPr lang="nb-NO" dirty="0" err="1"/>
              <a:t>Demian’s</a:t>
            </a:r>
            <a:r>
              <a:rPr lang="nb-NO" dirty="0"/>
              <a:t> </a:t>
            </a:r>
            <a:r>
              <a:rPr lang="nb-NO" dirty="0" err="1"/>
              <a:t>accordion</a:t>
            </a:r>
            <a:endParaRPr lang="nb-NO" dirty="0"/>
          </a:p>
          <a:p>
            <a:r>
              <a:rPr lang="nb-NO" dirty="0"/>
              <a:t>Wien 1829</a:t>
            </a:r>
            <a:endParaRPr dirty="0"/>
          </a:p>
        </p:txBody>
      </p:sp>
    </p:spTree>
    <p:extLst>
      <p:ext uri="{BB962C8B-B14F-4D97-AF65-F5344CB8AC3E}">
        <p14:creationId xmlns:p14="http://schemas.microsoft.com/office/powerpoint/2010/main" val="147345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EBF421-BF66-1997-A9C5-B615B848EF9D}"/>
              </a:ext>
            </a:extLst>
          </p:cNvPr>
          <p:cNvSpPr>
            <a:spLocks noGrp="1"/>
          </p:cNvSpPr>
          <p:nvPr>
            <p:ph type="title"/>
          </p:nvPr>
        </p:nvSpPr>
        <p:spPr/>
        <p:txBody>
          <a:bodyPr/>
          <a:lstStyle/>
          <a:p>
            <a:r>
              <a:rPr lang="nb-NO" b="1" dirty="0"/>
              <a:t>BANDONION &amp; CONCERTINA</a:t>
            </a:r>
            <a:endParaRPr b="1" dirty="0"/>
          </a:p>
        </p:txBody>
      </p:sp>
      <p:sp>
        <p:nvSpPr>
          <p:cNvPr id="3" name="Plassholder for innhold 2">
            <a:extLst>
              <a:ext uri="{FF2B5EF4-FFF2-40B4-BE49-F238E27FC236}">
                <a16:creationId xmlns:a16="http://schemas.microsoft.com/office/drawing/2014/main" id="{BB9E37ED-E0A8-940A-35D9-1AE9B8CF25F2}"/>
              </a:ext>
            </a:extLst>
          </p:cNvPr>
          <p:cNvSpPr>
            <a:spLocks noGrp="1"/>
          </p:cNvSpPr>
          <p:nvPr>
            <p:ph idx="1"/>
          </p:nvPr>
        </p:nvSpPr>
        <p:spPr/>
        <p:txBody>
          <a:bodyPr>
            <a:normAutofit fontScale="70000" lnSpcReduction="20000"/>
          </a:bodyPr>
          <a:lstStyle/>
          <a:p>
            <a:r>
              <a:rPr lang="nb-NO" dirty="0"/>
              <a:t>THE BANDONEON IS A SPECIAL VARIANT OF THE GERMAN CONCERTINA</a:t>
            </a:r>
          </a:p>
          <a:p>
            <a:r>
              <a:rPr lang="nb-NO" dirty="0"/>
              <a:t>THESE INSTRUMENTS SEEM TO HAVE THE ABILITY TO CREATE COLLECTIVE POPULAR CULTURAL MOVEMENTS</a:t>
            </a:r>
          </a:p>
          <a:p>
            <a:r>
              <a:rPr lang="nb-NO" dirty="0"/>
              <a:t>ONE EXAMPLE IS THE GERMAN BANDONEON AND CONCERTINA CLUB MOVEMENT THAT STARTED AMONG FACTORY WORKERS AROUND 1890. AT THE END IN 1933 1200 CLUBS WITH MORE THAN 30 000 MEMBERS, PLAYING THE POPULAR MUSIC OF THE DAY. THE MOVEMENT DISINTEGRATED UNDER THE NAZIS AND HAS NEVER RECOVERED</a:t>
            </a:r>
          </a:p>
          <a:p>
            <a:r>
              <a:rPr lang="nb-NO" dirty="0"/>
              <a:t>ANOTHER EXAMPLE IS THE TANGO MOVEMENT THAT STARTED AS A NEW INTERCULTURAL EXPRESSION AMONG IMMIGRANTS IN THE LA PLATA REGION AROUND 1890, AND CAME IN WAVES, FIRST IN EUROPE AND LATER ALSO IN OTHER PARTS OF THE WORLD. THE BANDONEÓN GRADUALLY BECAME A  REQUIRED AND ICONIC PART OF THE TANGO ENSEMBLE WITH A HIGH CREATIVE AND EVOLUTIONARY POTENTIAL. </a:t>
            </a:r>
          </a:p>
          <a:p>
            <a:r>
              <a:rPr lang="nb-NO" dirty="0"/>
              <a:t>AS A RESULT THE BANDONEÓN IS STILL ALIVE AND IN DEMAND, AS OPPOSED TO OTHER GERMAN CONCERTINAS THAT ARE NOW TACITLY VEGETATING IN ATTICS AND MUSEUMS</a:t>
            </a:r>
            <a:endParaRPr dirty="0"/>
          </a:p>
        </p:txBody>
      </p:sp>
    </p:spTree>
    <p:extLst>
      <p:ext uri="{BB962C8B-B14F-4D97-AF65-F5344CB8AC3E}">
        <p14:creationId xmlns:p14="http://schemas.microsoft.com/office/powerpoint/2010/main" val="208131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BEBF421-BF66-1997-A9C5-B615B848EF9D}"/>
              </a:ext>
            </a:extLst>
          </p:cNvPr>
          <p:cNvSpPr>
            <a:spLocks noGrp="1"/>
          </p:cNvSpPr>
          <p:nvPr>
            <p:ph type="title"/>
          </p:nvPr>
        </p:nvSpPr>
        <p:spPr/>
        <p:txBody>
          <a:bodyPr/>
          <a:lstStyle/>
          <a:p>
            <a:r>
              <a:rPr lang="nb-NO" b="1" dirty="0"/>
              <a:t>BANDONION &amp; CONCERTINA</a:t>
            </a:r>
            <a:endParaRPr b="1" dirty="0"/>
          </a:p>
        </p:txBody>
      </p:sp>
      <p:sp>
        <p:nvSpPr>
          <p:cNvPr id="3" name="Plassholder for innhold 2">
            <a:extLst>
              <a:ext uri="{FF2B5EF4-FFF2-40B4-BE49-F238E27FC236}">
                <a16:creationId xmlns:a16="http://schemas.microsoft.com/office/drawing/2014/main" id="{BB9E37ED-E0A8-940A-35D9-1AE9B8CF25F2}"/>
              </a:ext>
            </a:extLst>
          </p:cNvPr>
          <p:cNvSpPr>
            <a:spLocks noGrp="1"/>
          </p:cNvSpPr>
          <p:nvPr>
            <p:ph idx="1"/>
          </p:nvPr>
        </p:nvSpPr>
        <p:spPr/>
        <p:txBody>
          <a:bodyPr>
            <a:normAutofit fontScale="62500" lnSpcReduction="20000"/>
          </a:bodyPr>
          <a:lstStyle/>
          <a:p>
            <a:r>
              <a:rPr lang="nb-NO" dirty="0"/>
              <a:t>IL BANDONEON </a:t>
            </a:r>
            <a:r>
              <a:rPr lang="nb-NO" dirty="0" err="1"/>
              <a:t>È</a:t>
            </a:r>
            <a:r>
              <a:rPr lang="nb-NO" dirty="0"/>
              <a:t> UNA VARIANTE SPECIALE DELLA CONCERTINA TEDESCA
QUESTI STRUMENTI SEMBRANO AVERE LA CAPACITÀ DI CREARE MOVIMENTI CULTURALI POPOLARI COLLETTIVI
UN ESEMPIO </a:t>
            </a:r>
            <a:r>
              <a:rPr lang="nb-NO" dirty="0" err="1"/>
              <a:t>È</a:t>
            </a:r>
            <a:r>
              <a:rPr lang="nb-NO" dirty="0"/>
              <a:t> IL MOVIMENTO TEDESCO BANDONEON E CONCERTINA CLUB CHE </a:t>
            </a:r>
            <a:r>
              <a:rPr lang="nb-NO" dirty="0" err="1"/>
              <a:t>È</a:t>
            </a:r>
            <a:r>
              <a:rPr lang="nb-NO" dirty="0"/>
              <a:t> INIZIATO TRA GLI OPERAI DELLE FABBRICHE INTORNO AL 1890. ALLA FINE NEL 1933 1200 CLUB CON PIÙ DI 30 000 MEMBRI, SUONANDO LA MUSICA POPOLARE DEL GIORNO. IL MOVIMENTO SI </a:t>
            </a:r>
            <a:r>
              <a:rPr lang="nb-NO" dirty="0" err="1"/>
              <a:t>È</a:t>
            </a:r>
            <a:r>
              <a:rPr lang="nb-NO" dirty="0"/>
              <a:t> DISINTEGRATO SOTTO I NAZISTI E NON SI </a:t>
            </a:r>
            <a:r>
              <a:rPr lang="nb-NO" dirty="0" err="1"/>
              <a:t>È</a:t>
            </a:r>
            <a:r>
              <a:rPr lang="nb-NO" dirty="0"/>
              <a:t> MAI RIPRESO
UN ALTRO ESEMPIO </a:t>
            </a:r>
            <a:r>
              <a:rPr lang="nb-NO" dirty="0" err="1"/>
              <a:t>È</a:t>
            </a:r>
            <a:r>
              <a:rPr lang="nb-NO" dirty="0"/>
              <a:t> IL MOVIMENTO TANGO CHE </a:t>
            </a:r>
            <a:r>
              <a:rPr lang="nb-NO" dirty="0" err="1"/>
              <a:t>È</a:t>
            </a:r>
            <a:r>
              <a:rPr lang="nb-NO" dirty="0"/>
              <a:t> INIZIATO COME UNA NUOVA ESPRESSIONE INTERCULTURALE TRA GLI IMMIGRATI NELLA REGIONE DI LA PLATA INTORNO AL 1890, ED </a:t>
            </a:r>
            <a:r>
              <a:rPr lang="nb-NO" dirty="0" err="1"/>
              <a:t>È</a:t>
            </a:r>
            <a:r>
              <a:rPr lang="nb-NO" dirty="0"/>
              <a:t> VENUTO A ONDATE, PRIMA IN EUROPA E POI ANCHE IN ALTRE PARTI DEL MONDO. IL BANDONEÓN DIVENNE GRADUALMENTE UNA PARTE OBBLIGATORIA E ICONICA DELL'ENSEMBLE DI TANGO CON UN ALTO POTENZIALE CREATIVO ED EVOLUTIVO. 
DI CONSEGUENZA IL BANDONEÓN </a:t>
            </a:r>
            <a:r>
              <a:rPr lang="nb-NO" dirty="0" err="1"/>
              <a:t>È</a:t>
            </a:r>
            <a:r>
              <a:rPr lang="nb-NO" dirty="0"/>
              <a:t> ANCORA VIVO E RICHIESTO, AL CONTRARIO DI ALTRE CONCERTINE TEDESCHE CHE ORA STANNO TACITAMENTE VEGETANDO IN SOFFITTE E MUSEI</a:t>
            </a:r>
            <a:endParaRPr dirty="0"/>
          </a:p>
        </p:txBody>
      </p:sp>
    </p:spTree>
    <p:extLst>
      <p:ext uri="{BB962C8B-B14F-4D97-AF65-F5344CB8AC3E}">
        <p14:creationId xmlns:p14="http://schemas.microsoft.com/office/powerpoint/2010/main" val="1834272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A0BE599D-3512-699A-6734-92B4B8A9811B}"/>
              </a:ext>
            </a:extLst>
          </p:cNvPr>
          <p:cNvPicPr>
            <a:picLocks noChangeAspect="1"/>
          </p:cNvPicPr>
          <p:nvPr/>
        </p:nvPicPr>
        <p:blipFill>
          <a:blip r:embed="rId2"/>
          <a:stretch>
            <a:fillRect/>
          </a:stretch>
        </p:blipFill>
        <p:spPr>
          <a:xfrm>
            <a:off x="3333750" y="1498600"/>
            <a:ext cx="2476500" cy="3860800"/>
          </a:xfrm>
          <a:prstGeom prst="rect">
            <a:avLst/>
          </a:prstGeom>
        </p:spPr>
      </p:pic>
      <p:sp>
        <p:nvSpPr>
          <p:cNvPr id="3" name="TekstSylinder 2">
            <a:extLst>
              <a:ext uri="{FF2B5EF4-FFF2-40B4-BE49-F238E27FC236}">
                <a16:creationId xmlns:a16="http://schemas.microsoft.com/office/drawing/2014/main" id="{639ECA4E-64CB-F177-82FD-435327E6FBC9}"/>
              </a:ext>
            </a:extLst>
          </p:cNvPr>
          <p:cNvSpPr txBox="1"/>
          <p:nvPr/>
        </p:nvSpPr>
        <p:spPr>
          <a:xfrm>
            <a:off x="1674421" y="308758"/>
            <a:ext cx="5593278" cy="523220"/>
          </a:xfrm>
          <a:prstGeom prst="rect">
            <a:avLst/>
          </a:prstGeom>
          <a:noFill/>
        </p:spPr>
        <p:txBody>
          <a:bodyPr wrap="square" rtlCol="0">
            <a:spAutoFit/>
          </a:bodyPr>
          <a:lstStyle/>
          <a:p>
            <a:pPr algn="ctr"/>
            <a:r>
              <a:rPr lang="nb-NO" sz="2800" dirty="0"/>
              <a:t>WHY AM I HERE?</a:t>
            </a:r>
            <a:endParaRPr sz="2800" dirty="0"/>
          </a:p>
        </p:txBody>
      </p:sp>
      <p:sp>
        <p:nvSpPr>
          <p:cNvPr id="4" name="TekstSylinder 3">
            <a:extLst>
              <a:ext uri="{FF2B5EF4-FFF2-40B4-BE49-F238E27FC236}">
                <a16:creationId xmlns:a16="http://schemas.microsoft.com/office/drawing/2014/main" id="{B7754CB6-5531-908B-A953-24C09A528800}"/>
              </a:ext>
            </a:extLst>
          </p:cNvPr>
          <p:cNvSpPr txBox="1"/>
          <p:nvPr/>
        </p:nvSpPr>
        <p:spPr>
          <a:xfrm>
            <a:off x="339560" y="948690"/>
            <a:ext cx="2648198" cy="5909310"/>
          </a:xfrm>
          <a:prstGeom prst="rect">
            <a:avLst/>
          </a:prstGeom>
          <a:noFill/>
        </p:spPr>
        <p:txBody>
          <a:bodyPr wrap="square" rtlCol="0">
            <a:spAutoFit/>
          </a:bodyPr>
          <a:lstStyle/>
          <a:p>
            <a:r>
              <a:rPr lang="nb-NO" dirty="0"/>
              <a:t>BORN 1944, SKIEN, NORWAY</a:t>
            </a:r>
          </a:p>
          <a:p>
            <a:endParaRPr lang="nb-NO" dirty="0"/>
          </a:p>
          <a:p>
            <a:r>
              <a:rPr lang="nb-NO" dirty="0"/>
              <a:t>MEDICAL DOCTOR  IN 1970, UNIVERSITY OF OSLO</a:t>
            </a:r>
          </a:p>
          <a:p>
            <a:endParaRPr lang="nb-NO" dirty="0"/>
          </a:p>
          <a:p>
            <a:r>
              <a:rPr lang="nb-NO" dirty="0"/>
              <a:t>1975 -1992: CLINICAL WORK, ADMINISTRATION AND RESEARCH ON DRUG AND ALCOHOL ADDICTION TREATMENT SYSTEMS, ALSO FOR WHO</a:t>
            </a:r>
          </a:p>
          <a:p>
            <a:endParaRPr lang="nb-NO" dirty="0"/>
          </a:p>
          <a:p>
            <a:r>
              <a:rPr lang="nb-NO" dirty="0"/>
              <a:t>1992 - 2014:</a:t>
            </a:r>
          </a:p>
          <a:p>
            <a:r>
              <a:rPr lang="nb-NO" dirty="0"/>
              <a:t>RESEARCH ON DOCTORS’ HEALTH AND WORKING CONDITION, SPONSORED BY THE NORWEGIA MEDICAL ASSOCIATION</a:t>
            </a:r>
          </a:p>
          <a:p>
            <a:endParaRPr lang="nb-NO" dirty="0"/>
          </a:p>
        </p:txBody>
      </p:sp>
      <p:sp>
        <p:nvSpPr>
          <p:cNvPr id="5" name="TekstSylinder 4">
            <a:extLst>
              <a:ext uri="{FF2B5EF4-FFF2-40B4-BE49-F238E27FC236}">
                <a16:creationId xmlns:a16="http://schemas.microsoft.com/office/drawing/2014/main" id="{0623FF99-559E-FF3E-F84F-180CBE66179A}"/>
              </a:ext>
            </a:extLst>
          </p:cNvPr>
          <p:cNvSpPr txBox="1"/>
          <p:nvPr/>
        </p:nvSpPr>
        <p:spPr>
          <a:xfrm>
            <a:off x="6356515" y="948690"/>
            <a:ext cx="2648198" cy="6186309"/>
          </a:xfrm>
          <a:prstGeom prst="rect">
            <a:avLst/>
          </a:prstGeom>
          <a:noFill/>
        </p:spPr>
        <p:txBody>
          <a:bodyPr wrap="square" rtlCol="0">
            <a:spAutoFit/>
          </a:bodyPr>
          <a:lstStyle/>
          <a:p>
            <a:r>
              <a:rPr lang="nb-NO" dirty="0"/>
              <a:t>SIDETRACK: MUSICAL INSTRUMENTS, PARTICULARLY FREE REEDS</a:t>
            </a:r>
          </a:p>
          <a:p>
            <a:endParaRPr lang="nb-NO" dirty="0"/>
          </a:p>
          <a:p>
            <a:r>
              <a:rPr lang="nb-NO" dirty="0"/>
              <a:t>2001: BOUGHT 20 OLD CONCERTINAS AND BANDONIONS FROM HARRY GEUNS</a:t>
            </a:r>
          </a:p>
          <a:p>
            <a:endParaRPr lang="nb-NO" dirty="0"/>
          </a:p>
          <a:p>
            <a:r>
              <a:rPr lang="nb-NO" dirty="0"/>
              <a:t>CONTACTED PER ARNE GLORVIGEN TO LEARN THE BASICS OF BANDONEON PLAYING</a:t>
            </a:r>
          </a:p>
          <a:p>
            <a:endParaRPr lang="nb-NO" dirty="0"/>
          </a:p>
          <a:p>
            <a:r>
              <a:rPr lang="nb-NO" dirty="0"/>
              <a:t>REALISED THAT  I WAS TOO OLD (57) TO BECOME A  GOOD PLAYER, DECIDED TO LEARN REPAIR AND TUNING INSTEAD</a:t>
            </a:r>
          </a:p>
          <a:p>
            <a:endParaRPr lang="nb-NO" dirty="0"/>
          </a:p>
        </p:txBody>
      </p:sp>
      <p:sp>
        <p:nvSpPr>
          <p:cNvPr id="6" name="TekstSylinder 5">
            <a:extLst>
              <a:ext uri="{FF2B5EF4-FFF2-40B4-BE49-F238E27FC236}">
                <a16:creationId xmlns:a16="http://schemas.microsoft.com/office/drawing/2014/main" id="{EAB00F3F-E13D-BA3B-0290-F1CA7AEE31BC}"/>
              </a:ext>
            </a:extLst>
          </p:cNvPr>
          <p:cNvSpPr txBox="1"/>
          <p:nvPr/>
        </p:nvSpPr>
        <p:spPr>
          <a:xfrm>
            <a:off x="3420094" y="5664530"/>
            <a:ext cx="2244436" cy="369332"/>
          </a:xfrm>
          <a:prstGeom prst="rect">
            <a:avLst/>
          </a:prstGeom>
          <a:noFill/>
        </p:spPr>
        <p:txBody>
          <a:bodyPr wrap="square" rtlCol="0">
            <a:spAutoFit/>
          </a:bodyPr>
          <a:lstStyle/>
          <a:p>
            <a:pPr algn="ctr"/>
            <a:r>
              <a:rPr lang="nb-NO" dirty="0"/>
              <a:t>OLAF 1955</a:t>
            </a:r>
            <a:endParaRPr dirty="0"/>
          </a:p>
        </p:txBody>
      </p:sp>
    </p:spTree>
    <p:extLst>
      <p:ext uri="{BB962C8B-B14F-4D97-AF65-F5344CB8AC3E}">
        <p14:creationId xmlns:p14="http://schemas.microsoft.com/office/powerpoint/2010/main" val="438049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72CCCECB-793A-68F0-8F6F-EB5264E6EAD8}"/>
              </a:ext>
            </a:extLst>
          </p:cNvPr>
          <p:cNvSpPr txBox="1"/>
          <p:nvPr/>
        </p:nvSpPr>
        <p:spPr>
          <a:xfrm>
            <a:off x="555854" y="197346"/>
            <a:ext cx="8415131" cy="5386090"/>
          </a:xfrm>
          <a:prstGeom prst="rect">
            <a:avLst/>
          </a:prstGeom>
          <a:noFill/>
        </p:spPr>
        <p:txBody>
          <a:bodyPr wrap="square" rtlCol="0">
            <a:spAutoFit/>
          </a:bodyPr>
          <a:lstStyle/>
          <a:p>
            <a:r>
              <a:rPr lang="nb-NO" sz="2000" dirty="0"/>
              <a:t>THREE GERMAN FAMILIES IMPORTANT FOR THE TANGO BANDONEÓN:</a:t>
            </a:r>
          </a:p>
          <a:p>
            <a:r>
              <a:rPr lang="nb-NO" dirty="0"/>
              <a:t>TRE FAMIGLIE TEDESCHE IMPORTANTI PER IL TANGO BANDONEÓN:</a:t>
            </a:r>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endParaRPr lang="nb-NO" dirty="0"/>
          </a:p>
          <a:p>
            <a:r>
              <a:rPr lang="nb-NO" dirty="0"/>
              <a:t> </a:t>
            </a:r>
            <a:endParaRPr dirty="0"/>
          </a:p>
        </p:txBody>
      </p:sp>
      <p:pic>
        <p:nvPicPr>
          <p:cNvPr id="3" name="Picture 3">
            <a:extLst>
              <a:ext uri="{FF2B5EF4-FFF2-40B4-BE49-F238E27FC236}">
                <a16:creationId xmlns:a16="http://schemas.microsoft.com/office/drawing/2014/main" id="{DC5AB5EB-34B2-BE59-A0C1-CA2140E681C0}"/>
              </a:ext>
            </a:extLst>
          </p:cNvPr>
          <p:cNvPicPr>
            <a:picLocks noChangeAspect="1"/>
          </p:cNvPicPr>
          <p:nvPr/>
        </p:nvPicPr>
        <p:blipFill>
          <a:blip r:embed="rId2"/>
          <a:stretch>
            <a:fillRect/>
          </a:stretch>
        </p:blipFill>
        <p:spPr>
          <a:xfrm>
            <a:off x="5987590" y="1046080"/>
            <a:ext cx="2600556" cy="2574636"/>
          </a:xfrm>
          <a:prstGeom prst="rect">
            <a:avLst/>
          </a:prstGeom>
        </p:spPr>
      </p:pic>
      <p:pic>
        <p:nvPicPr>
          <p:cNvPr id="4" name="Picture 2">
            <a:extLst>
              <a:ext uri="{FF2B5EF4-FFF2-40B4-BE49-F238E27FC236}">
                <a16:creationId xmlns:a16="http://schemas.microsoft.com/office/drawing/2014/main" id="{AD17FF71-E869-C3EE-C841-145F0820EF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506" b="-1"/>
          <a:stretch/>
        </p:blipFill>
        <p:spPr bwMode="auto">
          <a:xfrm>
            <a:off x="543339" y="1057635"/>
            <a:ext cx="1824432" cy="26040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F21BC909-A43F-7827-D5EA-406F6F00F446}"/>
              </a:ext>
            </a:extLst>
          </p:cNvPr>
          <p:cNvPicPr>
            <a:picLocks noChangeAspect="1"/>
          </p:cNvPicPr>
          <p:nvPr/>
        </p:nvPicPr>
        <p:blipFill>
          <a:blip r:embed="rId4"/>
          <a:stretch>
            <a:fillRect/>
          </a:stretch>
        </p:blipFill>
        <p:spPr>
          <a:xfrm>
            <a:off x="3111366" y="1046079"/>
            <a:ext cx="2096737" cy="2574637"/>
          </a:xfrm>
          <a:prstGeom prst="rect">
            <a:avLst/>
          </a:prstGeom>
        </p:spPr>
      </p:pic>
      <p:sp>
        <p:nvSpPr>
          <p:cNvPr id="8" name="TekstSylinder 7">
            <a:extLst>
              <a:ext uri="{FF2B5EF4-FFF2-40B4-BE49-F238E27FC236}">
                <a16:creationId xmlns:a16="http://schemas.microsoft.com/office/drawing/2014/main" id="{9D0447E0-D90C-20E6-3E4D-A03495311CFD}"/>
              </a:ext>
            </a:extLst>
          </p:cNvPr>
          <p:cNvSpPr txBox="1"/>
          <p:nvPr/>
        </p:nvSpPr>
        <p:spPr>
          <a:xfrm>
            <a:off x="555854" y="3714620"/>
            <a:ext cx="1975311" cy="2308324"/>
          </a:xfrm>
          <a:prstGeom prst="rect">
            <a:avLst/>
          </a:prstGeom>
          <a:noFill/>
        </p:spPr>
        <p:txBody>
          <a:bodyPr wrap="square" rtlCol="0">
            <a:spAutoFit/>
          </a:bodyPr>
          <a:lstStyle/>
          <a:p>
            <a:r>
              <a:rPr lang="nb-NO" sz="1600" dirty="0"/>
              <a:t>UHLIG FAMILY IN CHEMNITZ INVENTED THE GERMAN CONCERTINA</a:t>
            </a:r>
          </a:p>
          <a:p>
            <a:endParaRPr lang="nb-NO" sz="1600" dirty="0"/>
          </a:p>
          <a:p>
            <a:r>
              <a:rPr lang="nb-NO" sz="1600" dirty="0"/>
              <a:t>UHLIG FAMIGLIA A CHEMNITZ INVENTÒ LA CONCERTINA TEDESCA</a:t>
            </a:r>
            <a:endParaRPr sz="1600" dirty="0"/>
          </a:p>
        </p:txBody>
      </p:sp>
      <p:sp>
        <p:nvSpPr>
          <p:cNvPr id="9" name="TekstSylinder 8">
            <a:extLst>
              <a:ext uri="{FF2B5EF4-FFF2-40B4-BE49-F238E27FC236}">
                <a16:creationId xmlns:a16="http://schemas.microsoft.com/office/drawing/2014/main" id="{9D474384-156A-D980-0271-952F3F3BF716}"/>
              </a:ext>
            </a:extLst>
          </p:cNvPr>
          <p:cNvSpPr txBox="1"/>
          <p:nvPr/>
        </p:nvSpPr>
        <p:spPr>
          <a:xfrm>
            <a:off x="3111365" y="3661687"/>
            <a:ext cx="2096737" cy="3046988"/>
          </a:xfrm>
          <a:prstGeom prst="rect">
            <a:avLst/>
          </a:prstGeom>
          <a:noFill/>
        </p:spPr>
        <p:txBody>
          <a:bodyPr wrap="square" rtlCol="0">
            <a:spAutoFit/>
          </a:bodyPr>
          <a:lstStyle/>
          <a:p>
            <a:r>
              <a:rPr lang="nb-NO" sz="1600" dirty="0"/>
              <a:t>BAND FAMILY IN KREFELD DEVELOPED THE BANDONION FROM UHLIGS GERMAN CONCERTINA</a:t>
            </a:r>
          </a:p>
          <a:p>
            <a:endParaRPr lang="nb-NO" sz="1600" dirty="0"/>
          </a:p>
          <a:p>
            <a:r>
              <a:rPr lang="nb-NO" sz="1600" dirty="0"/>
              <a:t>BAND FAMIGLIA DI KREFELD HA SVILUPPATO IL BANDONION DA CONCERTINA TEDESCO  DI UHLIG</a:t>
            </a:r>
            <a:endParaRPr sz="1600" dirty="0"/>
          </a:p>
        </p:txBody>
      </p:sp>
      <p:sp>
        <p:nvSpPr>
          <p:cNvPr id="10" name="TekstSylinder 9">
            <a:extLst>
              <a:ext uri="{FF2B5EF4-FFF2-40B4-BE49-F238E27FC236}">
                <a16:creationId xmlns:a16="http://schemas.microsoft.com/office/drawing/2014/main" id="{6454B269-B84A-4DD3-1ABD-EBAEA04C7425}"/>
              </a:ext>
            </a:extLst>
          </p:cNvPr>
          <p:cNvSpPr txBox="1"/>
          <p:nvPr/>
        </p:nvSpPr>
        <p:spPr>
          <a:xfrm>
            <a:off x="5987590" y="3646139"/>
            <a:ext cx="2812026" cy="2862322"/>
          </a:xfrm>
          <a:prstGeom prst="rect">
            <a:avLst/>
          </a:prstGeom>
          <a:noFill/>
        </p:spPr>
        <p:txBody>
          <a:bodyPr wrap="square" rtlCol="0">
            <a:spAutoFit/>
          </a:bodyPr>
          <a:lstStyle/>
          <a:p>
            <a:r>
              <a:rPr lang="nb-NO" sz="1400" dirty="0"/>
              <a:t>ARNOLD FAMILY IN CARSLFELD MASS PRODUCTION AND EXPORT TO LA PLATA OF HIGH  QUALITY BANDONIONS WITH «RHEINISCHE TONLAGE»  (ELA &amp; AA)</a:t>
            </a:r>
          </a:p>
          <a:p>
            <a:endParaRPr lang="nb-NO" sz="1400" dirty="0"/>
          </a:p>
          <a:p>
            <a:r>
              <a:rPr lang="nb-NO" sz="1600" dirty="0"/>
              <a:t>ARNOLD FAMIGLIA A CARSLFELD PRODUZIONE DI MASSA ED ESPORTAZIONE A LA PLATA DI BANDONI DI ALTA QUALITÀ CON «RHEINISCHE TONLAGE» (ELA &amp;AA)</a:t>
            </a:r>
            <a:endParaRPr sz="1200" dirty="0"/>
          </a:p>
        </p:txBody>
      </p:sp>
      <p:sp>
        <p:nvSpPr>
          <p:cNvPr id="11" name="TekstSylinder 10">
            <a:extLst>
              <a:ext uri="{FF2B5EF4-FFF2-40B4-BE49-F238E27FC236}">
                <a16:creationId xmlns:a16="http://schemas.microsoft.com/office/drawing/2014/main" id="{2CE428D9-F5C9-D012-3320-DE8597EC43BF}"/>
              </a:ext>
            </a:extLst>
          </p:cNvPr>
          <p:cNvSpPr txBox="1"/>
          <p:nvPr/>
        </p:nvSpPr>
        <p:spPr>
          <a:xfrm>
            <a:off x="597602" y="2961949"/>
            <a:ext cx="1510748" cy="600164"/>
          </a:xfrm>
          <a:prstGeom prst="rect">
            <a:avLst/>
          </a:prstGeom>
          <a:noFill/>
        </p:spPr>
        <p:txBody>
          <a:bodyPr wrap="square" rtlCol="0">
            <a:spAutoFit/>
          </a:bodyPr>
          <a:lstStyle/>
          <a:p>
            <a:r>
              <a:rPr lang="nb-NO" sz="1100" dirty="0">
                <a:solidFill>
                  <a:schemeClr val="bg1"/>
                </a:solidFill>
              </a:rPr>
              <a:t>CARL FRIEDRICH UHLIG (1789-1874)</a:t>
            </a:r>
          </a:p>
          <a:p>
            <a:endParaRPr sz="1100" dirty="0">
              <a:solidFill>
                <a:schemeClr val="bg1"/>
              </a:solidFill>
            </a:endParaRPr>
          </a:p>
        </p:txBody>
      </p:sp>
      <p:sp>
        <p:nvSpPr>
          <p:cNvPr id="12" name="TekstSylinder 11">
            <a:extLst>
              <a:ext uri="{FF2B5EF4-FFF2-40B4-BE49-F238E27FC236}">
                <a16:creationId xmlns:a16="http://schemas.microsoft.com/office/drawing/2014/main" id="{8C7A0608-0473-A697-742D-346B3B887AAD}"/>
              </a:ext>
            </a:extLst>
          </p:cNvPr>
          <p:cNvSpPr txBox="1"/>
          <p:nvPr/>
        </p:nvSpPr>
        <p:spPr>
          <a:xfrm>
            <a:off x="3324835" y="2761603"/>
            <a:ext cx="1510748" cy="600164"/>
          </a:xfrm>
          <a:prstGeom prst="rect">
            <a:avLst/>
          </a:prstGeom>
          <a:noFill/>
        </p:spPr>
        <p:txBody>
          <a:bodyPr wrap="square" rtlCol="0">
            <a:spAutoFit/>
          </a:bodyPr>
          <a:lstStyle/>
          <a:p>
            <a:r>
              <a:rPr lang="nb-NO" sz="1100" dirty="0">
                <a:solidFill>
                  <a:schemeClr val="bg1"/>
                </a:solidFill>
              </a:rPr>
              <a:t>HEINRICH BAND  (1821-1860)</a:t>
            </a:r>
          </a:p>
          <a:p>
            <a:endParaRPr sz="1100" dirty="0">
              <a:solidFill>
                <a:schemeClr val="bg1"/>
              </a:solidFill>
            </a:endParaRPr>
          </a:p>
        </p:txBody>
      </p:sp>
      <p:sp>
        <p:nvSpPr>
          <p:cNvPr id="13" name="TekstSylinder 12">
            <a:extLst>
              <a:ext uri="{FF2B5EF4-FFF2-40B4-BE49-F238E27FC236}">
                <a16:creationId xmlns:a16="http://schemas.microsoft.com/office/drawing/2014/main" id="{FBCE1E78-F33D-5413-CF83-8062EBEB8CEF}"/>
              </a:ext>
            </a:extLst>
          </p:cNvPr>
          <p:cNvSpPr txBox="1"/>
          <p:nvPr/>
        </p:nvSpPr>
        <p:spPr>
          <a:xfrm>
            <a:off x="6252866" y="2807065"/>
            <a:ext cx="2096737" cy="815608"/>
          </a:xfrm>
          <a:prstGeom prst="rect">
            <a:avLst/>
          </a:prstGeom>
          <a:noFill/>
        </p:spPr>
        <p:txBody>
          <a:bodyPr wrap="square" rtlCol="0">
            <a:spAutoFit/>
          </a:bodyPr>
          <a:lstStyle/>
          <a:p>
            <a:r>
              <a:rPr lang="en-US" sz="1200" dirty="0">
                <a:solidFill>
                  <a:schemeClr val="bg1"/>
                </a:solidFill>
              </a:rPr>
              <a:t>Ernst Luis Arnold (1838-1910) </a:t>
            </a:r>
            <a:r>
              <a:rPr lang="en-US" sz="1200" dirty="0" err="1">
                <a:solidFill>
                  <a:schemeClr val="bg1"/>
                </a:solidFill>
              </a:rPr>
              <a:t>og</a:t>
            </a:r>
            <a:r>
              <a:rPr lang="en-US" sz="1200" dirty="0">
                <a:solidFill>
                  <a:schemeClr val="bg1"/>
                </a:solidFill>
              </a:rPr>
              <a:t> Auguste Wilhelmine, f. Rehm (1837-1897)</a:t>
            </a:r>
          </a:p>
          <a:p>
            <a:endParaRPr sz="1100" dirty="0">
              <a:solidFill>
                <a:schemeClr val="bg1"/>
              </a:solidFill>
            </a:endParaRPr>
          </a:p>
        </p:txBody>
      </p:sp>
    </p:spTree>
    <p:extLst>
      <p:ext uri="{BB962C8B-B14F-4D97-AF65-F5344CB8AC3E}">
        <p14:creationId xmlns:p14="http://schemas.microsoft.com/office/powerpoint/2010/main" val="350688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uppe 29"/>
          <p:cNvGrpSpPr/>
          <p:nvPr/>
        </p:nvGrpSpPr>
        <p:grpSpPr>
          <a:xfrm>
            <a:off x="455671" y="2166426"/>
            <a:ext cx="1746740" cy="1189894"/>
            <a:chOff x="0" y="0"/>
            <a:chExt cx="1746738" cy="1189893"/>
          </a:xfrm>
        </p:grpSpPr>
        <p:sp>
          <p:nvSpPr>
            <p:cNvPr id="94" name="Avrundet rektangel 4"/>
            <p:cNvSpPr/>
            <p:nvPr/>
          </p:nvSpPr>
          <p:spPr>
            <a:xfrm>
              <a:off x="0" y="0"/>
              <a:ext cx="1746738" cy="1189893"/>
            </a:xfrm>
            <a:prstGeom prst="roundRect">
              <a:avLst>
                <a:gd name="adj" fmla="val 16667"/>
              </a:avLst>
            </a:prstGeom>
            <a:solidFill>
              <a:srgbClr val="F8CBAD"/>
            </a:solidFill>
            <a:ln w="12700" cap="flat">
              <a:solidFill>
                <a:srgbClr val="32538F"/>
              </a:solidFill>
              <a:prstDash val="solid"/>
              <a:miter lim="800000"/>
            </a:ln>
            <a:effectLst/>
          </p:spPr>
          <p:txBody>
            <a:bodyPr wrap="square" lIns="45719" tIns="45719" rIns="45719" bIns="45719" numCol="1" anchor="ctr">
              <a:noAutofit/>
            </a:bodyPr>
            <a:lstStyle/>
            <a:p>
              <a:pPr algn="ctr"/>
              <a:endParaRPr/>
            </a:p>
          </p:txBody>
        </p:sp>
        <p:sp>
          <p:nvSpPr>
            <p:cNvPr id="95" name="TekstSylinder 10"/>
            <p:cNvSpPr txBox="1"/>
            <p:nvPr/>
          </p:nvSpPr>
          <p:spPr>
            <a:xfrm>
              <a:off x="64942" y="34812"/>
              <a:ext cx="1564565" cy="1138770"/>
            </a:xfrm>
            <a:prstGeom prst="rect">
              <a:avLst/>
            </a:prstGeom>
            <a:solidFill>
              <a:srgbClr val="F8CBAD"/>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100" b="1"/>
              </a:pPr>
              <a:r>
                <a:rPr sz="1200" dirty="0"/>
                <a:t>C.F. </a:t>
              </a:r>
              <a:r>
                <a:rPr sz="1200" dirty="0" err="1"/>
                <a:t>Zimmenmann</a:t>
              </a:r>
              <a:r>
                <a:rPr sz="1200" dirty="0"/>
                <a:t> </a:t>
              </a:r>
              <a:endParaRPr lang="nb-NO" sz="1200" dirty="0"/>
            </a:p>
            <a:p>
              <a:pPr>
                <a:defRPr sz="1100" b="1"/>
              </a:pPr>
              <a:r>
                <a:rPr sz="1200" dirty="0"/>
                <a:t>(1817-1898)</a:t>
              </a:r>
            </a:p>
            <a:p>
              <a:pPr>
                <a:defRPr sz="1100"/>
              </a:pPr>
              <a:r>
                <a:rPr lang="nb-NO" dirty="0"/>
                <a:t>Got toneplates from </a:t>
              </a:r>
              <a:r>
                <a:rPr lang="nb-NO" dirty="0" err="1"/>
                <a:t>Uhlig</a:t>
              </a:r>
              <a:r>
                <a:rPr lang="nb-NO" dirty="0"/>
                <a:t> </a:t>
              </a:r>
              <a:r>
                <a:rPr lang="nb-NO" dirty="0" err="1"/>
                <a:t>ca</a:t>
              </a:r>
              <a:r>
                <a:rPr lang="nb-NO" dirty="0"/>
                <a:t> 1840, </a:t>
              </a:r>
              <a:r>
                <a:rPr lang="nb-NO" dirty="0" err="1"/>
                <a:t>founded</a:t>
              </a:r>
              <a:r>
                <a:rPr lang="nb-NO" dirty="0"/>
                <a:t> concertina </a:t>
              </a:r>
              <a:r>
                <a:rPr lang="nb-NO" dirty="0" err="1"/>
                <a:t>factory</a:t>
              </a:r>
              <a:r>
                <a:rPr lang="nb-NO" dirty="0"/>
                <a:t> in </a:t>
              </a:r>
              <a:r>
                <a:rPr lang="nb-NO" dirty="0" err="1"/>
                <a:t>Carlsfeld</a:t>
              </a:r>
              <a:r>
                <a:rPr lang="nb-NO" dirty="0"/>
                <a:t> 1848</a:t>
              </a:r>
              <a:endParaRPr dirty="0"/>
            </a:p>
          </p:txBody>
        </p:sp>
      </p:grpSp>
      <p:grpSp>
        <p:nvGrpSpPr>
          <p:cNvPr id="99" name="Gruppe 34"/>
          <p:cNvGrpSpPr/>
          <p:nvPr/>
        </p:nvGrpSpPr>
        <p:grpSpPr>
          <a:xfrm>
            <a:off x="7049916" y="1650024"/>
            <a:ext cx="1746740" cy="1197796"/>
            <a:chOff x="0" y="0"/>
            <a:chExt cx="1746738" cy="1197795"/>
          </a:xfrm>
        </p:grpSpPr>
        <p:sp>
          <p:nvSpPr>
            <p:cNvPr id="97" name="Avrundet rektangel 8"/>
            <p:cNvSpPr/>
            <p:nvPr/>
          </p:nvSpPr>
          <p:spPr>
            <a:xfrm>
              <a:off x="0" y="0"/>
              <a:ext cx="1746738" cy="1197795"/>
            </a:xfrm>
            <a:prstGeom prst="roundRect">
              <a:avLst>
                <a:gd name="adj" fmla="val 16557"/>
              </a:avLst>
            </a:prstGeom>
            <a:solidFill>
              <a:srgbClr val="FFF2CC"/>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98" name="TekstSylinder 11"/>
            <p:cNvSpPr txBox="1"/>
            <p:nvPr/>
          </p:nvSpPr>
          <p:spPr>
            <a:xfrm>
              <a:off x="58620" y="47915"/>
              <a:ext cx="1579790" cy="1015660"/>
            </a:xfrm>
            <a:prstGeom prst="rect">
              <a:avLst/>
            </a:prstGeom>
            <a:solidFill>
              <a:srgbClr val="FFF2CC"/>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100" b="1"/>
              </a:pPr>
              <a:r>
                <a:rPr sz="1000" dirty="0"/>
                <a:t>C.F. Reichel (1811-1885) </a:t>
              </a:r>
              <a:r>
                <a:rPr lang="nb-NO" sz="1000" dirty="0"/>
                <a:t>s</a:t>
              </a:r>
              <a:r>
                <a:rPr lang="nb-NO" sz="1000" b="0" dirty="0"/>
                <a:t>on </a:t>
              </a:r>
              <a:r>
                <a:rPr lang="nb-NO" sz="1000" b="0" dirty="0" err="1"/>
                <a:t>of</a:t>
              </a:r>
              <a:r>
                <a:rPr lang="nb-NO" sz="1000" b="0" dirty="0"/>
                <a:t> </a:t>
              </a:r>
              <a:r>
                <a:rPr lang="nb-NO" sz="1000" b="0" dirty="0" err="1"/>
                <a:t>Uhligs</a:t>
              </a:r>
              <a:r>
                <a:rPr lang="nb-NO" sz="1000" b="0" dirty="0"/>
                <a:t> </a:t>
              </a:r>
              <a:r>
                <a:rPr lang="nb-NO" sz="1000" b="0" dirty="0" err="1"/>
                <a:t>second</a:t>
              </a:r>
              <a:r>
                <a:rPr lang="nb-NO" sz="1000" b="0" dirty="0"/>
                <a:t> </a:t>
              </a:r>
              <a:r>
                <a:rPr lang="nb-NO" sz="1000" b="0" dirty="0" err="1"/>
                <a:t>wife</a:t>
              </a:r>
              <a:r>
                <a:rPr lang="nb-NO" sz="1000" b="0" dirty="0"/>
                <a:t> from her first </a:t>
              </a:r>
              <a:r>
                <a:rPr lang="nb-NO" sz="1000" b="0" dirty="0" err="1"/>
                <a:t>marriage</a:t>
              </a:r>
              <a:r>
                <a:rPr lang="nb-NO" sz="1000" b="0" dirty="0"/>
                <a:t>. His </a:t>
              </a:r>
              <a:r>
                <a:rPr lang="nb-NO" sz="1000" b="0" dirty="0" err="1"/>
                <a:t>own</a:t>
              </a:r>
              <a:r>
                <a:rPr lang="nb-NO" sz="1000" b="0" dirty="0"/>
                <a:t> instrument </a:t>
              </a:r>
              <a:r>
                <a:rPr sz="1000" b="0" dirty="0" err="1"/>
                <a:t>produ</a:t>
              </a:r>
              <a:r>
                <a:rPr lang="nb-NO" sz="1000" b="0" dirty="0" err="1"/>
                <a:t>ction</a:t>
              </a:r>
              <a:r>
                <a:rPr lang="nb-NO" sz="1000" b="0" dirty="0"/>
                <a:t> in Chemnitz </a:t>
              </a:r>
              <a:r>
                <a:rPr sz="1000" b="0" dirty="0"/>
                <a:t>f</a:t>
              </a:r>
              <a:r>
                <a:rPr lang="nb-NO" sz="1000" b="0" dirty="0"/>
                <a:t>rom </a:t>
              </a:r>
              <a:r>
                <a:rPr sz="1000" b="0" dirty="0"/>
                <a:t> 1850, </a:t>
              </a:r>
              <a:r>
                <a:rPr lang="nb-NO" sz="1000" b="0" dirty="0"/>
                <a:t>in </a:t>
              </a:r>
              <a:r>
                <a:rPr sz="1000" b="0" dirty="0"/>
                <a:t>Waldheim</a:t>
              </a:r>
              <a:r>
                <a:rPr lang="nb-NO" sz="1000" b="0" dirty="0"/>
                <a:t> from 1856.</a:t>
              </a:r>
              <a:r>
                <a:rPr sz="1000" b="0" dirty="0"/>
                <a:t> </a:t>
              </a:r>
              <a:endParaRPr b="0" dirty="0"/>
            </a:p>
          </p:txBody>
        </p:sp>
      </p:grpSp>
      <p:grpSp>
        <p:nvGrpSpPr>
          <p:cNvPr id="102" name="Gruppe 37"/>
          <p:cNvGrpSpPr/>
          <p:nvPr/>
        </p:nvGrpSpPr>
        <p:grpSpPr>
          <a:xfrm>
            <a:off x="2576151" y="1650024"/>
            <a:ext cx="1746740" cy="1189894"/>
            <a:chOff x="0" y="0"/>
            <a:chExt cx="1746738" cy="1189893"/>
          </a:xfrm>
        </p:grpSpPr>
        <p:sp>
          <p:nvSpPr>
            <p:cNvPr id="100" name="Avrundet rektangel 5"/>
            <p:cNvSpPr/>
            <p:nvPr/>
          </p:nvSpPr>
          <p:spPr>
            <a:xfrm>
              <a:off x="0" y="0"/>
              <a:ext cx="1746738" cy="1189893"/>
            </a:xfrm>
            <a:prstGeom prst="roundRect">
              <a:avLst>
                <a:gd name="adj" fmla="val 16667"/>
              </a:avLst>
            </a:prstGeom>
            <a:solidFill>
              <a:srgbClr val="C5E0B4"/>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01" name="TekstSylinder 14"/>
            <p:cNvSpPr txBox="1"/>
            <p:nvPr/>
          </p:nvSpPr>
          <p:spPr>
            <a:xfrm>
              <a:off x="111155" y="40947"/>
              <a:ext cx="1622994" cy="11079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100" b="1"/>
              </a:pPr>
              <a:r>
                <a:rPr dirty="0"/>
                <a:t>J. D </a:t>
              </a:r>
              <a:r>
                <a:rPr dirty="0" err="1"/>
                <a:t>Wünsch</a:t>
              </a:r>
              <a:r>
                <a:rPr dirty="0"/>
                <a:t> (1814-1895</a:t>
              </a:r>
              <a:r>
                <a:rPr b="0" dirty="0"/>
                <a:t>)</a:t>
              </a:r>
              <a:endParaRPr lang="nb-NO" b="0" dirty="0"/>
            </a:p>
            <a:p>
              <a:pPr>
                <a:defRPr sz="1100" b="1"/>
              </a:pPr>
              <a:r>
                <a:rPr lang="nb-NO" b="0" dirty="0" err="1"/>
                <a:t>Married</a:t>
              </a:r>
              <a:r>
                <a:rPr lang="nb-NO" b="0" dirty="0"/>
                <a:t> </a:t>
              </a:r>
              <a:r>
                <a:rPr lang="nb-NO" b="0" dirty="0" err="1"/>
                <a:t>one</a:t>
              </a:r>
              <a:r>
                <a:rPr lang="nb-NO" b="0" dirty="0"/>
                <a:t> </a:t>
              </a:r>
              <a:r>
                <a:rPr lang="nb-NO" b="0" dirty="0" err="1"/>
                <a:t>of</a:t>
              </a:r>
              <a:r>
                <a:rPr lang="nb-NO" b="0" dirty="0"/>
                <a:t> </a:t>
              </a:r>
              <a:r>
                <a:rPr lang="nb-NO" b="0" dirty="0" err="1"/>
                <a:t>Uhlig’s</a:t>
              </a:r>
              <a:r>
                <a:rPr lang="nb-NO" b="0" dirty="0"/>
                <a:t> </a:t>
              </a:r>
              <a:r>
                <a:rPr lang="nb-NO" b="0" dirty="0" err="1"/>
                <a:t>daughters</a:t>
              </a:r>
              <a:r>
                <a:rPr lang="nb-NO" b="0" dirty="0"/>
                <a:t> in </a:t>
              </a:r>
              <a:r>
                <a:rPr b="0" dirty="0"/>
                <a:t>1839, </a:t>
              </a:r>
              <a:r>
                <a:rPr lang="nb-NO" b="0" dirty="0"/>
                <a:t>co-</a:t>
              </a:r>
              <a:r>
                <a:rPr lang="nb-NO" b="0" dirty="0" err="1"/>
                <a:t>inventor</a:t>
              </a:r>
              <a:r>
                <a:rPr lang="nb-NO" b="0" dirty="0"/>
                <a:t> </a:t>
              </a:r>
              <a:r>
                <a:rPr lang="nb-NO" b="0" dirty="0" err="1"/>
                <a:t>of</a:t>
              </a:r>
              <a:r>
                <a:rPr lang="nb-NO" b="0" dirty="0"/>
                <a:t> </a:t>
              </a:r>
              <a:r>
                <a:rPr lang="nb-NO" b="0" dirty="0" err="1"/>
                <a:t>the</a:t>
              </a:r>
              <a:r>
                <a:rPr lang="nb-NO" b="0" dirty="0"/>
                <a:t> </a:t>
              </a:r>
              <a:r>
                <a:rPr lang="nb-NO" b="0" dirty="0" err="1"/>
                <a:t>German</a:t>
              </a:r>
              <a:r>
                <a:rPr lang="nb-NO" b="0" dirty="0"/>
                <a:t> concertina . </a:t>
              </a:r>
              <a:r>
                <a:rPr lang="nb-NO" b="0" dirty="0" err="1"/>
                <a:t>Own</a:t>
              </a:r>
              <a:r>
                <a:rPr lang="nb-NO" b="0" dirty="0"/>
                <a:t> </a:t>
              </a:r>
              <a:r>
                <a:rPr lang="nb-NO" b="0" dirty="0" err="1"/>
                <a:t>company</a:t>
              </a:r>
              <a:r>
                <a:rPr lang="nb-NO" b="0" dirty="0"/>
                <a:t> in </a:t>
              </a:r>
              <a:r>
                <a:rPr b="0" dirty="0"/>
                <a:t>Leipzig </a:t>
              </a:r>
              <a:r>
                <a:rPr b="0" dirty="0" err="1"/>
                <a:t>fr</a:t>
              </a:r>
              <a:r>
                <a:rPr lang="nb-NO" b="0" dirty="0"/>
                <a:t>om</a:t>
              </a:r>
              <a:r>
                <a:rPr b="0" dirty="0"/>
                <a:t> 1840.</a:t>
              </a:r>
            </a:p>
          </p:txBody>
        </p:sp>
      </p:grpSp>
      <p:grpSp>
        <p:nvGrpSpPr>
          <p:cNvPr id="105" name="Gruppe 32"/>
          <p:cNvGrpSpPr/>
          <p:nvPr/>
        </p:nvGrpSpPr>
        <p:grpSpPr>
          <a:xfrm>
            <a:off x="4796061" y="1656158"/>
            <a:ext cx="1746740" cy="1189894"/>
            <a:chOff x="0" y="0"/>
            <a:chExt cx="1746738" cy="1189893"/>
          </a:xfrm>
        </p:grpSpPr>
        <p:sp>
          <p:nvSpPr>
            <p:cNvPr id="103" name="Avrundet rektangel 6"/>
            <p:cNvSpPr/>
            <p:nvPr/>
          </p:nvSpPr>
          <p:spPr>
            <a:xfrm>
              <a:off x="0" y="0"/>
              <a:ext cx="1746738" cy="1189893"/>
            </a:xfrm>
            <a:prstGeom prst="roundRect">
              <a:avLst>
                <a:gd name="adj" fmla="val 16667"/>
              </a:avLst>
            </a:prstGeom>
            <a:solidFill>
              <a:srgbClr val="BDD7EE"/>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04" name="TekstSylinder 15"/>
            <p:cNvSpPr txBox="1"/>
            <p:nvPr/>
          </p:nvSpPr>
          <p:spPr>
            <a:xfrm>
              <a:off x="63910" y="88916"/>
              <a:ext cx="1593501" cy="1015660"/>
            </a:xfrm>
            <a:prstGeom prst="rect">
              <a:avLst/>
            </a:prstGeom>
            <a:solidFill>
              <a:srgbClr val="BDD7EE"/>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000" b="1"/>
              </a:pPr>
              <a:r>
                <a:rPr dirty="0"/>
                <a:t>F.A. Lange (1828-1892) </a:t>
              </a:r>
              <a:endParaRPr lang="nb-NO" dirty="0"/>
            </a:p>
            <a:p>
              <a:pPr>
                <a:defRPr sz="1000" b="1"/>
              </a:pPr>
              <a:r>
                <a:rPr lang="nb-NO" b="0" dirty="0" err="1"/>
                <a:t>Married</a:t>
              </a:r>
              <a:r>
                <a:rPr lang="nb-NO" b="0" dirty="0"/>
                <a:t> to </a:t>
              </a:r>
              <a:r>
                <a:rPr lang="nb-NO" b="0" dirty="0" err="1"/>
                <a:t>another</a:t>
              </a:r>
              <a:r>
                <a:rPr lang="nb-NO" b="0" dirty="0"/>
                <a:t> </a:t>
              </a:r>
              <a:r>
                <a:rPr lang="nb-NO" b="0" dirty="0" err="1"/>
                <a:t>of</a:t>
              </a:r>
              <a:r>
                <a:rPr lang="nb-NO" b="0" dirty="0"/>
                <a:t> </a:t>
              </a:r>
              <a:r>
                <a:rPr b="0" dirty="0"/>
                <a:t>Uhlig</a:t>
              </a:r>
              <a:r>
                <a:rPr lang="nb-NO" b="0" dirty="0"/>
                <a:t>’</a:t>
              </a:r>
              <a:r>
                <a:rPr b="0" dirty="0"/>
                <a:t>s </a:t>
              </a:r>
              <a:r>
                <a:rPr lang="nb-NO" b="0" dirty="0" err="1"/>
                <a:t>daughters</a:t>
              </a:r>
              <a:r>
                <a:rPr lang="nb-NO" b="0" dirty="0"/>
                <a:t>, tokk over </a:t>
              </a:r>
              <a:r>
                <a:rPr lang="nb-NO" b="0" dirty="0" err="1"/>
                <a:t>the</a:t>
              </a:r>
              <a:r>
                <a:rPr lang="nb-NO" b="0" dirty="0"/>
                <a:t> </a:t>
              </a:r>
              <a:r>
                <a:rPr lang="nb-NO" b="0" dirty="0" err="1"/>
                <a:t>company</a:t>
              </a:r>
              <a:r>
                <a:rPr lang="nb-NO" b="0" dirty="0"/>
                <a:t> in </a:t>
              </a:r>
              <a:r>
                <a:rPr b="0" dirty="0"/>
                <a:t>1871,</a:t>
              </a:r>
              <a:r>
                <a:rPr lang="nb-NO" b="0" dirty="0"/>
                <a:t> it </a:t>
              </a:r>
              <a:r>
                <a:rPr lang="nb-NO" b="0" dirty="0" err="1"/>
                <a:t>became</a:t>
              </a:r>
              <a:r>
                <a:rPr lang="nb-NO" b="0" dirty="0"/>
                <a:t> «</a:t>
              </a:r>
              <a:r>
                <a:rPr b="0" dirty="0"/>
                <a:t>Lange-Uhlig</a:t>
              </a:r>
              <a:r>
                <a:rPr lang="nb-NO" b="0" dirty="0"/>
                <a:t>"</a:t>
              </a:r>
              <a:r>
                <a:rPr b="0" dirty="0"/>
                <a:t> </a:t>
              </a:r>
              <a:r>
                <a:rPr lang="nb-NO" b="0" dirty="0"/>
                <a:t>or</a:t>
              </a:r>
              <a:r>
                <a:rPr b="0" dirty="0"/>
                <a:t> </a:t>
              </a:r>
              <a:r>
                <a:rPr lang="nb-NO" b="0" dirty="0"/>
                <a:t>"</a:t>
              </a:r>
              <a:r>
                <a:rPr b="0" dirty="0"/>
                <a:t>Lange </a:t>
              </a:r>
              <a:r>
                <a:rPr b="0" dirty="0" err="1"/>
                <a:t>vormals</a:t>
              </a:r>
              <a:r>
                <a:rPr b="0" dirty="0"/>
                <a:t> Uhlig</a:t>
              </a:r>
              <a:r>
                <a:rPr lang="nb-NO" b="0" dirty="0"/>
                <a:t>"</a:t>
              </a:r>
              <a:endParaRPr b="0" dirty="0"/>
            </a:p>
          </p:txBody>
        </p:sp>
      </p:grpSp>
      <p:grpSp>
        <p:nvGrpSpPr>
          <p:cNvPr id="108" name="Gruppe 28"/>
          <p:cNvGrpSpPr/>
          <p:nvPr/>
        </p:nvGrpSpPr>
        <p:grpSpPr>
          <a:xfrm>
            <a:off x="3612031" y="134678"/>
            <a:ext cx="1981200" cy="1043356"/>
            <a:chOff x="30631" y="-1108"/>
            <a:chExt cx="1981200" cy="1043355"/>
          </a:xfrm>
        </p:grpSpPr>
        <p:sp>
          <p:nvSpPr>
            <p:cNvPr id="106" name="Avrundet rektangel 3"/>
            <p:cNvSpPr/>
            <p:nvPr/>
          </p:nvSpPr>
          <p:spPr>
            <a:xfrm>
              <a:off x="30631" y="-1108"/>
              <a:ext cx="1981200" cy="1043355"/>
            </a:xfrm>
            <a:prstGeom prst="roundRect">
              <a:avLst>
                <a:gd name="adj" fmla="val 16667"/>
              </a:avLst>
            </a:prstGeom>
            <a:solidFill>
              <a:schemeClr val="accent2"/>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sp>
          <p:nvSpPr>
            <p:cNvPr id="107" name="TekstSylinder 16"/>
            <p:cNvSpPr txBox="1"/>
            <p:nvPr/>
          </p:nvSpPr>
          <p:spPr>
            <a:xfrm>
              <a:off x="85549" y="62607"/>
              <a:ext cx="1896300" cy="954104"/>
            </a:xfrm>
            <a:prstGeom prst="rect">
              <a:avLst/>
            </a:prstGeom>
            <a:solidFill>
              <a:schemeClr val="accent2"/>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400" b="1"/>
              </a:pPr>
              <a:r>
                <a:rPr dirty="0" err="1"/>
                <a:t>C.F.Uhlig</a:t>
              </a:r>
              <a:r>
                <a:rPr dirty="0"/>
                <a:t> (1789-1874)</a:t>
              </a:r>
              <a:r>
                <a:rPr lang="nb-NO" dirty="0"/>
                <a:t> </a:t>
              </a:r>
              <a:r>
                <a:rPr lang="nb-NO" dirty="0" err="1"/>
                <a:t>music</a:t>
              </a:r>
              <a:r>
                <a:rPr lang="nb-NO" dirty="0"/>
                <a:t> store  </a:t>
              </a:r>
              <a:r>
                <a:rPr lang="nb-NO" dirty="0" err="1"/>
                <a:t>founded</a:t>
              </a:r>
              <a:r>
                <a:rPr lang="nb-NO" dirty="0"/>
                <a:t> in </a:t>
              </a:r>
              <a:r>
                <a:rPr dirty="0"/>
                <a:t> Chemnitz </a:t>
              </a:r>
              <a:r>
                <a:rPr dirty="0" err="1"/>
                <a:t>i</a:t>
              </a:r>
              <a:r>
                <a:rPr dirty="0"/>
                <a:t> 18</a:t>
              </a:r>
              <a:r>
                <a:rPr lang="nb-NO" dirty="0"/>
                <a:t>19, </a:t>
              </a:r>
              <a:r>
                <a:rPr lang="nb-NO" dirty="0" err="1"/>
                <a:t>accordeons</a:t>
              </a:r>
              <a:r>
                <a:rPr lang="nb-NO" dirty="0"/>
                <a:t> from 1835</a:t>
              </a:r>
              <a:endParaRPr dirty="0"/>
            </a:p>
          </p:txBody>
        </p:sp>
      </p:grpSp>
      <p:grpSp>
        <p:nvGrpSpPr>
          <p:cNvPr id="111" name="Gruppe 30"/>
          <p:cNvGrpSpPr/>
          <p:nvPr/>
        </p:nvGrpSpPr>
        <p:grpSpPr>
          <a:xfrm>
            <a:off x="455671" y="3735787"/>
            <a:ext cx="1746740" cy="1189894"/>
            <a:chOff x="0" y="0"/>
            <a:chExt cx="1746738" cy="1189893"/>
          </a:xfrm>
        </p:grpSpPr>
        <p:sp>
          <p:nvSpPr>
            <p:cNvPr id="109" name="Avrundet rektangel 17"/>
            <p:cNvSpPr/>
            <p:nvPr/>
          </p:nvSpPr>
          <p:spPr>
            <a:xfrm>
              <a:off x="0" y="0"/>
              <a:ext cx="1746738" cy="1189893"/>
            </a:xfrm>
            <a:prstGeom prst="roundRect">
              <a:avLst>
                <a:gd name="adj" fmla="val 16667"/>
              </a:avLst>
            </a:prstGeom>
            <a:solidFill>
              <a:srgbClr val="F8CBAD"/>
            </a:solidFill>
            <a:ln w="12700" cap="flat">
              <a:solidFill>
                <a:srgbClr val="32538F"/>
              </a:solidFill>
              <a:prstDash val="solid"/>
              <a:miter lim="800000"/>
            </a:ln>
            <a:effectLst/>
          </p:spPr>
          <p:txBody>
            <a:bodyPr wrap="square" lIns="45719" tIns="45719" rIns="45719" bIns="45719" numCol="1" anchor="ctr">
              <a:noAutofit/>
            </a:bodyPr>
            <a:lstStyle/>
            <a:p>
              <a:pPr algn="ctr"/>
              <a:endParaRPr/>
            </a:p>
          </p:txBody>
        </p:sp>
        <p:sp>
          <p:nvSpPr>
            <p:cNvPr id="110" name="TekstSylinder 18"/>
            <p:cNvSpPr txBox="1"/>
            <p:nvPr/>
          </p:nvSpPr>
          <p:spPr>
            <a:xfrm>
              <a:off x="55182" y="57900"/>
              <a:ext cx="1681795" cy="969493"/>
            </a:xfrm>
            <a:prstGeom prst="rect">
              <a:avLst/>
            </a:prstGeom>
            <a:solidFill>
              <a:srgbClr val="F8CBAD"/>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100" b="1"/>
              </a:pPr>
              <a:r>
                <a:rPr sz="1200" dirty="0"/>
                <a:t>Ernst Luis Arnold </a:t>
              </a:r>
              <a:endParaRPr lang="nb-NO" sz="1200" dirty="0"/>
            </a:p>
            <a:p>
              <a:pPr>
                <a:defRPr sz="1100" b="1"/>
              </a:pPr>
              <a:r>
                <a:rPr sz="1200" dirty="0"/>
                <a:t>(1838-1910) </a:t>
              </a:r>
              <a:endParaRPr lang="nb-NO" sz="1200" dirty="0"/>
            </a:p>
            <a:p>
              <a:pPr>
                <a:defRPr sz="1100" b="1"/>
              </a:pPr>
              <a:r>
                <a:rPr lang="nb-NO" b="0" dirty="0" err="1"/>
                <a:t>Took</a:t>
              </a:r>
              <a:r>
                <a:rPr lang="nb-NO" b="0" dirty="0"/>
                <a:t> over </a:t>
              </a:r>
              <a:r>
                <a:rPr b="0" dirty="0" err="1"/>
                <a:t>Zimmermanns</a:t>
              </a:r>
              <a:r>
                <a:rPr b="0" dirty="0"/>
                <a:t> fa</a:t>
              </a:r>
              <a:r>
                <a:rPr lang="nb-NO" b="0" dirty="0" err="1"/>
                <a:t>ctory</a:t>
              </a:r>
              <a:r>
                <a:rPr lang="nb-NO" b="0" dirty="0"/>
                <a:t> in </a:t>
              </a:r>
              <a:r>
                <a:rPr b="0" dirty="0" err="1"/>
                <a:t>Carlsfeld</a:t>
              </a:r>
              <a:r>
                <a:rPr b="0" dirty="0"/>
                <a:t> </a:t>
              </a:r>
              <a:r>
                <a:rPr b="0" dirty="0" err="1"/>
                <a:t>i</a:t>
              </a:r>
              <a:r>
                <a:rPr lang="nb-NO" b="0" dirty="0"/>
                <a:t>n</a:t>
              </a:r>
              <a:r>
                <a:rPr b="0" dirty="0"/>
                <a:t> 1864</a:t>
              </a:r>
              <a:r>
                <a:rPr lang="nb-NO" b="0" dirty="0"/>
                <a:t> </a:t>
              </a:r>
              <a:r>
                <a:rPr lang="nb-NO" b="0" dirty="0" err="1"/>
                <a:t>founded</a:t>
              </a:r>
              <a:r>
                <a:rPr lang="nb-NO" b="0" dirty="0"/>
                <a:t> ELA</a:t>
              </a:r>
              <a:endParaRPr dirty="0"/>
            </a:p>
          </p:txBody>
        </p:sp>
      </p:grpSp>
      <p:grpSp>
        <p:nvGrpSpPr>
          <p:cNvPr id="114" name="Gruppe 33"/>
          <p:cNvGrpSpPr/>
          <p:nvPr/>
        </p:nvGrpSpPr>
        <p:grpSpPr>
          <a:xfrm>
            <a:off x="7062194" y="3305299"/>
            <a:ext cx="1746740" cy="1619478"/>
            <a:chOff x="0" y="0"/>
            <a:chExt cx="1746738" cy="1189893"/>
          </a:xfrm>
        </p:grpSpPr>
        <p:sp>
          <p:nvSpPr>
            <p:cNvPr id="112" name="Avrundet rektangel 19"/>
            <p:cNvSpPr/>
            <p:nvPr/>
          </p:nvSpPr>
          <p:spPr>
            <a:xfrm>
              <a:off x="0" y="0"/>
              <a:ext cx="1746738" cy="1189893"/>
            </a:xfrm>
            <a:prstGeom prst="roundRect">
              <a:avLst>
                <a:gd name="adj" fmla="val 16667"/>
              </a:avLst>
            </a:prstGeom>
            <a:solidFill>
              <a:srgbClr val="FFF2CC"/>
            </a:solidFill>
            <a:ln w="12700" cap="flat">
              <a:solidFill>
                <a:srgbClr val="32538F"/>
              </a:solidFill>
              <a:prstDash val="solid"/>
              <a:miter lim="800000"/>
            </a:ln>
            <a:effectLst/>
          </p:spPr>
          <p:txBody>
            <a:bodyPr wrap="square" lIns="45719" tIns="45719" rIns="45719" bIns="45719" numCol="1" anchor="ctr">
              <a:noAutofit/>
            </a:bodyPr>
            <a:lstStyle/>
            <a:p>
              <a:pPr algn="ctr"/>
              <a:endParaRPr/>
            </a:p>
          </p:txBody>
        </p:sp>
        <p:sp>
          <p:nvSpPr>
            <p:cNvPr id="113" name="TekstSylinder 20"/>
            <p:cNvSpPr txBox="1"/>
            <p:nvPr/>
          </p:nvSpPr>
          <p:spPr>
            <a:xfrm>
              <a:off x="115837" y="76045"/>
              <a:ext cx="1567503" cy="1062835"/>
            </a:xfrm>
            <a:prstGeom prst="rect">
              <a:avLst/>
            </a:prstGeom>
            <a:solidFill>
              <a:srgbClr val="FFF2CC"/>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100" b="1"/>
              </a:pPr>
              <a:r>
                <a:rPr dirty="0"/>
                <a:t>Heinrich Band </a:t>
              </a:r>
              <a:endParaRPr lang="nb-NO" dirty="0"/>
            </a:p>
            <a:p>
              <a:pPr>
                <a:defRPr sz="1100" b="1"/>
              </a:pPr>
              <a:r>
                <a:rPr dirty="0"/>
                <a:t>(1821-1860) </a:t>
              </a:r>
            </a:p>
            <a:p>
              <a:pPr>
                <a:defRPr sz="1100"/>
              </a:pPr>
              <a:r>
                <a:rPr lang="nb-NO" dirty="0" err="1"/>
                <a:t>Put</a:t>
              </a:r>
              <a:r>
                <a:rPr lang="nb-NO" dirty="0"/>
                <a:t> </a:t>
              </a:r>
              <a:r>
                <a:rPr dirty="0"/>
                <a:t>«Bandonion» </a:t>
              </a:r>
              <a:r>
                <a:rPr lang="nb-NO" dirty="0" err="1"/>
                <a:t>on</a:t>
              </a:r>
              <a:r>
                <a:rPr lang="nb-NO" dirty="0"/>
                <a:t> </a:t>
              </a:r>
              <a:r>
                <a:rPr lang="nb-NO" dirty="0" err="1"/>
                <a:t>the</a:t>
              </a:r>
              <a:r>
                <a:rPr lang="nb-NO" dirty="0"/>
                <a:t> </a:t>
              </a:r>
              <a:r>
                <a:rPr lang="nb-NO" dirty="0" err="1"/>
                <a:t>market</a:t>
              </a:r>
              <a:r>
                <a:rPr lang="nb-NO" dirty="0"/>
                <a:t> from</a:t>
              </a:r>
              <a:r>
                <a:rPr dirty="0"/>
                <a:t> 1855</a:t>
              </a:r>
              <a:r>
                <a:rPr lang="nb-NO" dirty="0"/>
                <a:t>. </a:t>
              </a:r>
              <a:r>
                <a:rPr lang="nb-NO" dirty="0" err="1"/>
                <a:t>Much</a:t>
              </a:r>
              <a:r>
                <a:rPr lang="nb-NO" dirty="0"/>
                <a:t> </a:t>
              </a:r>
              <a:r>
                <a:rPr lang="nb-NO" dirty="0" err="1"/>
                <a:t>of</a:t>
              </a:r>
              <a:r>
                <a:rPr lang="nb-NO" dirty="0"/>
                <a:t> hist </a:t>
              </a:r>
              <a:r>
                <a:rPr lang="nb-NO" dirty="0" err="1"/>
                <a:t>stock</a:t>
              </a:r>
              <a:r>
                <a:rPr lang="nb-NO" dirty="0"/>
                <a:t> </a:t>
              </a:r>
              <a:r>
                <a:rPr lang="nb-NO" dirty="0" err="1"/>
                <a:t>canme</a:t>
              </a:r>
              <a:r>
                <a:rPr lang="nb-NO" dirty="0"/>
                <a:t> from </a:t>
              </a:r>
              <a:r>
                <a:rPr lang="nb-NO" dirty="0" err="1"/>
                <a:t>Reichel</a:t>
              </a:r>
              <a:r>
                <a:rPr lang="nb-NO" dirty="0"/>
                <a:t>. </a:t>
              </a:r>
              <a:r>
                <a:rPr lang="nb-NO" dirty="0" err="1"/>
                <a:t>Died</a:t>
              </a:r>
              <a:r>
                <a:rPr lang="nb-NO" dirty="0"/>
                <a:t> in 1860, </a:t>
              </a:r>
              <a:r>
                <a:rPr lang="nb-NO" dirty="0" err="1"/>
                <a:t>the</a:t>
              </a:r>
              <a:r>
                <a:rPr lang="nb-NO" dirty="0"/>
                <a:t> </a:t>
              </a:r>
              <a:r>
                <a:rPr lang="nb-NO" dirty="0" err="1"/>
                <a:t>company</a:t>
              </a:r>
              <a:r>
                <a:rPr lang="nb-NO" dirty="0"/>
                <a:t> </a:t>
              </a:r>
              <a:r>
                <a:rPr lang="nb-NO" dirty="0" err="1"/>
                <a:t>continued</a:t>
              </a:r>
              <a:r>
                <a:rPr lang="nb-NO" dirty="0"/>
                <a:t>  as «Band </a:t>
              </a:r>
              <a:r>
                <a:rPr lang="nb-NO" dirty="0" err="1"/>
                <a:t>Witwe</a:t>
              </a:r>
              <a:r>
                <a:rPr lang="nb-NO" dirty="0"/>
                <a:t> &amp; Dupont»</a:t>
              </a:r>
            </a:p>
          </p:txBody>
        </p:sp>
      </p:grpSp>
      <p:grpSp>
        <p:nvGrpSpPr>
          <p:cNvPr id="117" name="Gruppe 35"/>
          <p:cNvGrpSpPr/>
          <p:nvPr/>
        </p:nvGrpSpPr>
        <p:grpSpPr>
          <a:xfrm>
            <a:off x="7025062" y="5266290"/>
            <a:ext cx="1746739" cy="1189893"/>
            <a:chOff x="0" y="0"/>
            <a:chExt cx="1746737" cy="1189892"/>
          </a:xfrm>
        </p:grpSpPr>
        <p:sp>
          <p:nvSpPr>
            <p:cNvPr id="115" name="Avrundet rektangel 23"/>
            <p:cNvSpPr/>
            <p:nvPr/>
          </p:nvSpPr>
          <p:spPr>
            <a:xfrm>
              <a:off x="0" y="0"/>
              <a:ext cx="1746738" cy="1189893"/>
            </a:xfrm>
            <a:prstGeom prst="roundRect">
              <a:avLst>
                <a:gd name="adj" fmla="val 16667"/>
              </a:avLst>
            </a:prstGeom>
            <a:solidFill>
              <a:srgbClr val="FFF2CC"/>
            </a:solidFill>
            <a:ln w="12700" cap="flat">
              <a:solidFill>
                <a:srgbClr val="32538F"/>
              </a:solidFill>
              <a:prstDash val="solid"/>
              <a:miter lim="800000"/>
            </a:ln>
            <a:effectLst/>
          </p:spPr>
          <p:txBody>
            <a:bodyPr wrap="square" lIns="45719" tIns="45719" rIns="45719" bIns="45719" numCol="1" anchor="ctr">
              <a:noAutofit/>
            </a:bodyPr>
            <a:lstStyle/>
            <a:p>
              <a:pPr algn="ctr"/>
              <a:endParaRPr/>
            </a:p>
          </p:txBody>
        </p:sp>
        <p:sp>
          <p:nvSpPr>
            <p:cNvPr id="116" name="TekstSylinder 24"/>
            <p:cNvSpPr txBox="1"/>
            <p:nvPr/>
          </p:nvSpPr>
          <p:spPr>
            <a:xfrm>
              <a:off x="58620" y="151541"/>
              <a:ext cx="1661852" cy="751841"/>
            </a:xfrm>
            <a:prstGeom prst="rect">
              <a:avLst/>
            </a:prstGeom>
            <a:solidFill>
              <a:srgbClr val="FFF2CC"/>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100" b="1"/>
              </a:pPr>
              <a:r>
                <a:t>Alfred Band (1853-1923) </a:t>
              </a:r>
              <a:r>
                <a:rPr b="0"/>
                <a:t>overtok firmaet i 1888.</a:t>
              </a:r>
            </a:p>
            <a:p>
              <a:pPr>
                <a:defRPr sz="1100" b="1"/>
              </a:pPr>
              <a:r>
                <a:rPr b="0"/>
                <a:t>I 1922 overtok Fritz Gottshalk i Köln firmaet</a:t>
              </a:r>
            </a:p>
          </p:txBody>
        </p:sp>
      </p:grpSp>
      <p:grpSp>
        <p:nvGrpSpPr>
          <p:cNvPr id="120" name="Gruppe 36"/>
          <p:cNvGrpSpPr/>
          <p:nvPr/>
        </p:nvGrpSpPr>
        <p:grpSpPr>
          <a:xfrm>
            <a:off x="449881" y="5266290"/>
            <a:ext cx="2219438" cy="1189894"/>
            <a:chOff x="0" y="0"/>
            <a:chExt cx="2361663" cy="1608784"/>
          </a:xfrm>
        </p:grpSpPr>
        <p:sp>
          <p:nvSpPr>
            <p:cNvPr id="118" name="Avrundet rektangel 21"/>
            <p:cNvSpPr/>
            <p:nvPr/>
          </p:nvSpPr>
          <p:spPr>
            <a:xfrm>
              <a:off x="0" y="0"/>
              <a:ext cx="2361664" cy="1608785"/>
            </a:xfrm>
            <a:prstGeom prst="roundRect">
              <a:avLst>
                <a:gd name="adj" fmla="val 16667"/>
              </a:avLst>
            </a:prstGeom>
            <a:solidFill>
              <a:srgbClr val="F8CBAD"/>
            </a:solidFill>
            <a:ln w="12700" cap="flat">
              <a:solidFill>
                <a:srgbClr val="32538F"/>
              </a:solidFill>
              <a:prstDash val="solid"/>
              <a:miter lim="800000"/>
            </a:ln>
            <a:effectLst/>
          </p:spPr>
          <p:txBody>
            <a:bodyPr wrap="square" lIns="45719" tIns="45719" rIns="45719" bIns="45719" numCol="1" anchor="ctr">
              <a:noAutofit/>
            </a:bodyPr>
            <a:lstStyle/>
            <a:p>
              <a:pPr algn="ctr"/>
              <a:endParaRPr/>
            </a:p>
          </p:txBody>
        </p:sp>
        <p:sp>
          <p:nvSpPr>
            <p:cNvPr id="119" name="TekstSylinder 25"/>
            <p:cNvSpPr txBox="1"/>
            <p:nvPr/>
          </p:nvSpPr>
          <p:spPr>
            <a:xfrm>
              <a:off x="87805" y="80226"/>
              <a:ext cx="2115117" cy="1276736"/>
            </a:xfrm>
            <a:prstGeom prst="rect">
              <a:avLst/>
            </a:prstGeom>
            <a:solidFill>
              <a:srgbClr val="F8CBAD"/>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p>
              <a:pPr>
                <a:defRPr sz="1100" b="1"/>
              </a:pPr>
              <a:r>
                <a:rPr dirty="0"/>
                <a:t>Alfred Arnold (1878-1933</a:t>
              </a:r>
              <a:r>
                <a:rPr b="0" dirty="0"/>
                <a:t>) </a:t>
              </a:r>
              <a:r>
                <a:rPr lang="nb-NO" b="0" dirty="0" err="1"/>
                <a:t>started</a:t>
              </a:r>
              <a:r>
                <a:rPr lang="nb-NO" b="0" dirty="0"/>
                <a:t> his </a:t>
              </a:r>
              <a:r>
                <a:rPr lang="nb-NO" b="0" dirty="0" err="1"/>
                <a:t>own</a:t>
              </a:r>
              <a:r>
                <a:rPr lang="nb-NO" b="0" dirty="0"/>
                <a:t> </a:t>
              </a:r>
              <a:r>
                <a:rPr lang="nb-NO" b="0" dirty="0" err="1"/>
                <a:t>production</a:t>
              </a:r>
              <a:r>
                <a:rPr lang="nb-NO" b="0" dirty="0"/>
                <a:t> </a:t>
              </a:r>
              <a:r>
                <a:rPr b="0" dirty="0"/>
                <a:t>(AA) </a:t>
              </a:r>
              <a:r>
                <a:rPr b="0" dirty="0" err="1"/>
                <a:t>i</a:t>
              </a:r>
              <a:r>
                <a:rPr lang="nb-NO" b="0" dirty="0"/>
                <a:t>n</a:t>
              </a:r>
              <a:r>
                <a:rPr b="0" dirty="0"/>
                <a:t> 1911 </a:t>
              </a:r>
              <a:r>
                <a:rPr lang="nb-NO" b="0" dirty="0" err="1"/>
                <a:t>with</a:t>
              </a:r>
              <a:r>
                <a:rPr lang="nb-NO" b="0" dirty="0"/>
                <a:t> his </a:t>
              </a:r>
              <a:r>
                <a:rPr lang="nb-NO" b="0" dirty="0" err="1"/>
                <a:t>brother</a:t>
              </a:r>
              <a:r>
                <a:rPr lang="nb-NO" b="0" dirty="0"/>
                <a:t> </a:t>
              </a:r>
              <a:r>
                <a:rPr b="0" dirty="0"/>
                <a:t>Paul, </a:t>
              </a:r>
              <a:r>
                <a:rPr lang="nb-NO" b="0" dirty="0" err="1"/>
                <a:t>while</a:t>
              </a:r>
              <a:r>
                <a:rPr lang="nb-NO" b="0" dirty="0"/>
                <a:t> </a:t>
              </a:r>
              <a:r>
                <a:rPr lang="nb-NO" b="0" dirty="0" err="1"/>
                <a:t>brother</a:t>
              </a:r>
              <a:r>
                <a:rPr lang="nb-NO" b="0" dirty="0"/>
                <a:t> </a:t>
              </a:r>
              <a:r>
                <a:rPr b="0" dirty="0"/>
                <a:t>Ernst </a:t>
              </a:r>
              <a:r>
                <a:rPr lang="nb-NO" b="0" dirty="0" err="1"/>
                <a:t>continued</a:t>
              </a:r>
              <a:r>
                <a:rPr lang="nb-NO" b="0" dirty="0"/>
                <a:t> </a:t>
              </a:r>
              <a:r>
                <a:rPr lang="nb-NO" b="0" dirty="0" err="1"/>
                <a:t>with</a:t>
              </a:r>
              <a:r>
                <a:rPr lang="nb-NO" b="0" dirty="0"/>
                <a:t> ELA</a:t>
              </a:r>
              <a:r>
                <a:rPr b="0" dirty="0"/>
                <a:t>. </a:t>
              </a:r>
            </a:p>
          </p:txBody>
        </p:sp>
      </p:grpSp>
      <p:grpSp>
        <p:nvGrpSpPr>
          <p:cNvPr id="123" name="Gruppe 31"/>
          <p:cNvGrpSpPr/>
          <p:nvPr/>
        </p:nvGrpSpPr>
        <p:grpSpPr>
          <a:xfrm>
            <a:off x="4796061" y="3323068"/>
            <a:ext cx="1746740" cy="1189894"/>
            <a:chOff x="0" y="0"/>
            <a:chExt cx="1746738" cy="1189893"/>
          </a:xfrm>
        </p:grpSpPr>
        <p:sp>
          <p:nvSpPr>
            <p:cNvPr id="121" name="Avrundet rektangel 26"/>
            <p:cNvSpPr/>
            <p:nvPr/>
          </p:nvSpPr>
          <p:spPr>
            <a:xfrm>
              <a:off x="0" y="0"/>
              <a:ext cx="1746738" cy="1189893"/>
            </a:xfrm>
            <a:prstGeom prst="roundRect">
              <a:avLst>
                <a:gd name="adj" fmla="val 16667"/>
              </a:avLst>
            </a:prstGeom>
            <a:solidFill>
              <a:srgbClr val="BDD7EE"/>
            </a:solidFill>
            <a:ln w="12700" cap="flat">
              <a:solidFill>
                <a:srgbClr val="32538F"/>
              </a:solidFill>
              <a:prstDash val="solid"/>
              <a:miter lim="800000"/>
            </a:ln>
            <a:effectLst/>
          </p:spPr>
          <p:txBody>
            <a:bodyPr wrap="square" lIns="45719" tIns="45719" rIns="45719" bIns="45719" numCol="1" anchor="ctr">
              <a:noAutofit/>
            </a:bodyPr>
            <a:lstStyle/>
            <a:p>
              <a:pPr algn="ctr"/>
              <a:endParaRPr/>
            </a:p>
          </p:txBody>
        </p:sp>
        <p:sp>
          <p:nvSpPr>
            <p:cNvPr id="122" name="TekstSylinder 27"/>
            <p:cNvSpPr txBox="1"/>
            <p:nvPr/>
          </p:nvSpPr>
          <p:spPr>
            <a:xfrm>
              <a:off x="97405" y="44775"/>
              <a:ext cx="1551926" cy="600161"/>
            </a:xfrm>
            <a:prstGeom prst="rect">
              <a:avLst/>
            </a:prstGeom>
            <a:solidFill>
              <a:srgbClr val="BDD7EE"/>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a:defRPr sz="1100" b="1"/>
              </a:pPr>
              <a:r>
                <a:rPr dirty="0"/>
                <a:t>E. Lange (1850-1933) </a:t>
              </a:r>
              <a:r>
                <a:rPr lang="nb-NO" b="0" dirty="0" err="1"/>
                <a:t>took</a:t>
              </a:r>
              <a:r>
                <a:rPr lang="nb-NO" b="0" dirty="0"/>
                <a:t> </a:t>
              </a:r>
              <a:r>
                <a:rPr lang="nb-NO" dirty="0"/>
                <a:t>o</a:t>
              </a:r>
              <a:r>
                <a:rPr lang="nb-NO" b="0" dirty="0"/>
                <a:t>ver </a:t>
              </a:r>
              <a:r>
                <a:rPr lang="nb-NO" b="0" dirty="0" err="1"/>
                <a:t>the</a:t>
              </a:r>
              <a:r>
                <a:rPr lang="nb-NO" b="0" dirty="0"/>
                <a:t> </a:t>
              </a:r>
              <a:r>
                <a:rPr lang="nb-NO" b="0" dirty="0" err="1"/>
                <a:t>company</a:t>
              </a:r>
              <a:r>
                <a:rPr lang="nb-NO" b="0" dirty="0"/>
                <a:t> in </a:t>
              </a:r>
              <a:r>
                <a:rPr b="0" dirty="0"/>
                <a:t> 1888</a:t>
              </a:r>
            </a:p>
          </p:txBody>
        </p:sp>
      </p:grpSp>
      <p:sp>
        <p:nvSpPr>
          <p:cNvPr id="124" name="Linje"/>
          <p:cNvSpPr/>
          <p:nvPr/>
        </p:nvSpPr>
        <p:spPr>
          <a:xfrm flipV="1">
            <a:off x="1351752" y="744273"/>
            <a:ext cx="2219437" cy="1420674"/>
          </a:xfrm>
          <a:prstGeom prst="line">
            <a:avLst/>
          </a:prstGeom>
          <a:ln w="38100">
            <a:solidFill>
              <a:schemeClr val="accent1"/>
            </a:solidFill>
            <a:custDash>
              <a:ds d="200000" sp="200000"/>
            </a:custDash>
            <a:miter lim="400000"/>
          </a:ln>
        </p:spPr>
        <p:txBody>
          <a:bodyPr lIns="45719" rIns="45719"/>
          <a:lstStyle/>
          <a:p>
            <a:endParaRPr/>
          </a:p>
        </p:txBody>
      </p:sp>
      <p:sp>
        <p:nvSpPr>
          <p:cNvPr id="126" name="Linje"/>
          <p:cNvSpPr/>
          <p:nvPr/>
        </p:nvSpPr>
        <p:spPr>
          <a:xfrm flipV="1">
            <a:off x="1206087" y="3337814"/>
            <a:ext cx="1" cy="403342"/>
          </a:xfrm>
          <a:prstGeom prst="line">
            <a:avLst/>
          </a:prstGeom>
          <a:ln w="25400">
            <a:solidFill>
              <a:schemeClr val="accent1"/>
            </a:solidFill>
            <a:miter/>
          </a:ln>
        </p:spPr>
        <p:txBody>
          <a:bodyPr lIns="45719" rIns="45719"/>
          <a:lstStyle/>
          <a:p>
            <a:endParaRPr/>
          </a:p>
        </p:txBody>
      </p:sp>
      <p:sp>
        <p:nvSpPr>
          <p:cNvPr id="127" name="Linje"/>
          <p:cNvSpPr/>
          <p:nvPr/>
        </p:nvSpPr>
        <p:spPr>
          <a:xfrm flipV="1">
            <a:off x="1206087" y="4862948"/>
            <a:ext cx="1" cy="403342"/>
          </a:xfrm>
          <a:prstGeom prst="line">
            <a:avLst/>
          </a:prstGeom>
          <a:ln w="25400">
            <a:solidFill>
              <a:schemeClr val="accent1"/>
            </a:solidFill>
            <a:miter/>
          </a:ln>
        </p:spPr>
        <p:txBody>
          <a:bodyPr lIns="45719" rIns="45719"/>
          <a:lstStyle/>
          <a:p>
            <a:endParaRPr/>
          </a:p>
        </p:txBody>
      </p:sp>
      <p:sp>
        <p:nvSpPr>
          <p:cNvPr id="128" name="Linje"/>
          <p:cNvSpPr/>
          <p:nvPr/>
        </p:nvSpPr>
        <p:spPr>
          <a:xfrm flipH="1" flipV="1">
            <a:off x="5577865" y="631338"/>
            <a:ext cx="2360060" cy="1031724"/>
          </a:xfrm>
          <a:prstGeom prst="line">
            <a:avLst/>
          </a:prstGeom>
          <a:ln w="25400">
            <a:solidFill>
              <a:schemeClr val="accent1"/>
            </a:solidFill>
            <a:miter/>
          </a:ln>
        </p:spPr>
        <p:txBody>
          <a:bodyPr lIns="45719" rIns="45719"/>
          <a:lstStyle/>
          <a:p>
            <a:endParaRPr/>
          </a:p>
        </p:txBody>
      </p:sp>
      <p:sp>
        <p:nvSpPr>
          <p:cNvPr id="129" name="Linje"/>
          <p:cNvSpPr/>
          <p:nvPr/>
        </p:nvSpPr>
        <p:spPr>
          <a:xfrm flipV="1">
            <a:off x="7923286" y="2893181"/>
            <a:ext cx="1" cy="403342"/>
          </a:xfrm>
          <a:prstGeom prst="line">
            <a:avLst/>
          </a:prstGeom>
          <a:ln w="38100">
            <a:solidFill>
              <a:schemeClr val="accent1"/>
            </a:solidFill>
            <a:custDash>
              <a:ds d="200000" sp="200000"/>
            </a:custDash>
            <a:miter lim="400000"/>
          </a:ln>
        </p:spPr>
        <p:txBody>
          <a:bodyPr lIns="45719" rIns="45719"/>
          <a:lstStyle/>
          <a:p>
            <a:endParaRPr/>
          </a:p>
        </p:txBody>
      </p:sp>
      <p:sp>
        <p:nvSpPr>
          <p:cNvPr id="130" name="Linje"/>
          <p:cNvSpPr/>
          <p:nvPr/>
        </p:nvSpPr>
        <p:spPr>
          <a:xfrm flipV="1">
            <a:off x="7873457" y="4924777"/>
            <a:ext cx="0" cy="353066"/>
          </a:xfrm>
          <a:prstGeom prst="line">
            <a:avLst/>
          </a:prstGeom>
          <a:ln w="25400">
            <a:solidFill>
              <a:schemeClr val="accent1"/>
            </a:solidFill>
            <a:miter/>
          </a:ln>
        </p:spPr>
        <p:txBody>
          <a:bodyPr lIns="45719" rIns="45719"/>
          <a:lstStyle/>
          <a:p>
            <a:endParaRPr/>
          </a:p>
        </p:txBody>
      </p:sp>
      <p:sp>
        <p:nvSpPr>
          <p:cNvPr id="131" name="Linje"/>
          <p:cNvSpPr/>
          <p:nvPr/>
        </p:nvSpPr>
        <p:spPr>
          <a:xfrm flipH="1" flipV="1">
            <a:off x="5070922" y="1169816"/>
            <a:ext cx="489532" cy="489533"/>
          </a:xfrm>
          <a:prstGeom prst="line">
            <a:avLst/>
          </a:prstGeom>
          <a:ln w="25400">
            <a:solidFill>
              <a:schemeClr val="accent1"/>
            </a:solidFill>
            <a:miter/>
          </a:ln>
        </p:spPr>
        <p:txBody>
          <a:bodyPr lIns="45719" rIns="45719"/>
          <a:lstStyle/>
          <a:p>
            <a:endParaRPr/>
          </a:p>
        </p:txBody>
      </p:sp>
      <p:sp>
        <p:nvSpPr>
          <p:cNvPr id="132" name="Linje"/>
          <p:cNvSpPr/>
          <p:nvPr/>
        </p:nvSpPr>
        <p:spPr>
          <a:xfrm flipV="1">
            <a:off x="3687359" y="1212911"/>
            <a:ext cx="403342" cy="403343"/>
          </a:xfrm>
          <a:prstGeom prst="line">
            <a:avLst/>
          </a:prstGeom>
          <a:ln w="25400">
            <a:solidFill>
              <a:schemeClr val="accent1"/>
            </a:solidFill>
            <a:miter/>
          </a:ln>
        </p:spPr>
        <p:txBody>
          <a:bodyPr lIns="45719" rIns="45719"/>
          <a:lstStyle/>
          <a:p>
            <a:endParaRPr/>
          </a:p>
        </p:txBody>
      </p:sp>
      <p:sp>
        <p:nvSpPr>
          <p:cNvPr id="133" name="Linje"/>
          <p:cNvSpPr/>
          <p:nvPr/>
        </p:nvSpPr>
        <p:spPr>
          <a:xfrm flipV="1">
            <a:off x="5669430" y="2882889"/>
            <a:ext cx="1" cy="403342"/>
          </a:xfrm>
          <a:prstGeom prst="line">
            <a:avLst/>
          </a:prstGeom>
          <a:ln w="25400">
            <a:solidFill>
              <a:schemeClr val="accent1"/>
            </a:solidFill>
            <a:miter/>
          </a:ln>
        </p:spPr>
        <p:txBody>
          <a:bodyPr lIns="45719" rIns="45719"/>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707444" y="507999"/>
            <a:ext cx="5404555" cy="5954889"/>
          </a:xfrm>
          <a:prstGeom prst="rect">
            <a:avLst/>
          </a:prstGeom>
          <a:noFill/>
          <a:ln>
            <a:noFill/>
          </a:ln>
        </p:spPr>
      </p:pic>
      <p:sp>
        <p:nvSpPr>
          <p:cNvPr id="2" name="Ellipse 1">
            <a:extLst>
              <a:ext uri="{FF2B5EF4-FFF2-40B4-BE49-F238E27FC236}">
                <a16:creationId xmlns:a16="http://schemas.microsoft.com/office/drawing/2014/main" id="{AB14BC69-558B-2437-628E-F8A5D6824477}"/>
              </a:ext>
            </a:extLst>
          </p:cNvPr>
          <p:cNvSpPr/>
          <p:nvPr/>
        </p:nvSpPr>
        <p:spPr>
          <a:xfrm>
            <a:off x="5715000" y="3657599"/>
            <a:ext cx="87086" cy="88247"/>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kstSylinder 2">
            <a:extLst>
              <a:ext uri="{FF2B5EF4-FFF2-40B4-BE49-F238E27FC236}">
                <a16:creationId xmlns:a16="http://schemas.microsoft.com/office/drawing/2014/main" id="{8D8A3C1A-CC74-3D86-48D0-A4F77727327A}"/>
              </a:ext>
            </a:extLst>
          </p:cNvPr>
          <p:cNvSpPr txBox="1"/>
          <p:nvPr/>
        </p:nvSpPr>
        <p:spPr>
          <a:xfrm>
            <a:off x="5802086" y="3551121"/>
            <a:ext cx="859971" cy="276999"/>
          </a:xfrm>
          <a:prstGeom prst="rect">
            <a:avLst/>
          </a:prstGeom>
          <a:noFill/>
        </p:spPr>
        <p:txBody>
          <a:bodyPr wrap="square" rtlCol="0">
            <a:spAutoFit/>
          </a:bodyPr>
          <a:lstStyle/>
          <a:p>
            <a:r>
              <a:rPr lang="nb-NO" sz="1200" b="1" dirty="0"/>
              <a:t>Chemnitz</a:t>
            </a:r>
            <a:endParaRPr sz="1200" b="1" dirty="0"/>
          </a:p>
        </p:txBody>
      </p:sp>
      <p:sp>
        <p:nvSpPr>
          <p:cNvPr id="8" name="Ellipse 7">
            <a:extLst>
              <a:ext uri="{FF2B5EF4-FFF2-40B4-BE49-F238E27FC236}">
                <a16:creationId xmlns:a16="http://schemas.microsoft.com/office/drawing/2014/main" id="{C12E7A42-1801-42F8-53BC-7E3540D836FC}"/>
              </a:ext>
            </a:extLst>
          </p:cNvPr>
          <p:cNvSpPr/>
          <p:nvPr/>
        </p:nvSpPr>
        <p:spPr>
          <a:xfrm>
            <a:off x="5466443" y="3902576"/>
            <a:ext cx="87086" cy="88247"/>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kstSylinder 8">
            <a:extLst>
              <a:ext uri="{FF2B5EF4-FFF2-40B4-BE49-F238E27FC236}">
                <a16:creationId xmlns:a16="http://schemas.microsoft.com/office/drawing/2014/main" id="{FE567D2F-35B3-51B1-9B8D-48865AE5B515}"/>
              </a:ext>
            </a:extLst>
          </p:cNvPr>
          <p:cNvSpPr txBox="1"/>
          <p:nvPr/>
        </p:nvSpPr>
        <p:spPr>
          <a:xfrm>
            <a:off x="5553529" y="3796098"/>
            <a:ext cx="859971" cy="276999"/>
          </a:xfrm>
          <a:prstGeom prst="rect">
            <a:avLst/>
          </a:prstGeom>
          <a:noFill/>
        </p:spPr>
        <p:txBody>
          <a:bodyPr wrap="square" rtlCol="0">
            <a:spAutoFit/>
          </a:bodyPr>
          <a:lstStyle/>
          <a:p>
            <a:r>
              <a:rPr lang="nb-NO" sz="1200" b="1" dirty="0" err="1"/>
              <a:t>Carlsfeld</a:t>
            </a:r>
            <a:endParaRPr sz="1200" b="1" dirty="0"/>
          </a:p>
        </p:txBody>
      </p:sp>
      <p:sp>
        <p:nvSpPr>
          <p:cNvPr id="10" name="Ellipse 9">
            <a:extLst>
              <a:ext uri="{FF2B5EF4-FFF2-40B4-BE49-F238E27FC236}">
                <a16:creationId xmlns:a16="http://schemas.microsoft.com/office/drawing/2014/main" id="{D793D9CD-9BC8-C5ED-EDF8-B15DA6B74C2A}"/>
              </a:ext>
            </a:extLst>
          </p:cNvPr>
          <p:cNvSpPr/>
          <p:nvPr/>
        </p:nvSpPr>
        <p:spPr>
          <a:xfrm>
            <a:off x="5670431" y="3453488"/>
            <a:ext cx="87086" cy="88247"/>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TekstSylinder 10">
            <a:extLst>
              <a:ext uri="{FF2B5EF4-FFF2-40B4-BE49-F238E27FC236}">
                <a16:creationId xmlns:a16="http://schemas.microsoft.com/office/drawing/2014/main" id="{FF168AD6-184E-9C6A-792D-ECBE82E0E46F}"/>
              </a:ext>
            </a:extLst>
          </p:cNvPr>
          <p:cNvSpPr txBox="1"/>
          <p:nvPr/>
        </p:nvSpPr>
        <p:spPr>
          <a:xfrm>
            <a:off x="5757517" y="3347010"/>
            <a:ext cx="859971" cy="276999"/>
          </a:xfrm>
          <a:prstGeom prst="rect">
            <a:avLst/>
          </a:prstGeom>
          <a:noFill/>
        </p:spPr>
        <p:txBody>
          <a:bodyPr wrap="square" rtlCol="0">
            <a:spAutoFit/>
          </a:bodyPr>
          <a:lstStyle/>
          <a:p>
            <a:r>
              <a:rPr lang="nb-NO" sz="1200" b="1" dirty="0"/>
              <a:t>Waldheim</a:t>
            </a:r>
            <a:endParaRPr sz="1200" b="1" dirty="0"/>
          </a:p>
        </p:txBody>
      </p:sp>
      <p:sp>
        <p:nvSpPr>
          <p:cNvPr id="12" name="TekstSylinder 11">
            <a:extLst>
              <a:ext uri="{FF2B5EF4-FFF2-40B4-BE49-F238E27FC236}">
                <a16:creationId xmlns:a16="http://schemas.microsoft.com/office/drawing/2014/main" id="{31A78BC7-B654-FF95-36F0-E9553286469F}"/>
              </a:ext>
            </a:extLst>
          </p:cNvPr>
          <p:cNvSpPr txBox="1"/>
          <p:nvPr/>
        </p:nvSpPr>
        <p:spPr>
          <a:xfrm>
            <a:off x="2981484" y="1897283"/>
            <a:ext cx="2856473" cy="1754326"/>
          </a:xfrm>
          <a:prstGeom prst="rect">
            <a:avLst/>
          </a:prstGeom>
          <a:noFill/>
        </p:spPr>
        <p:txBody>
          <a:bodyPr wrap="square" rtlCol="0">
            <a:spAutoFit/>
          </a:bodyPr>
          <a:lstStyle/>
          <a:p>
            <a:r>
              <a:rPr lang="nb-NO" dirty="0"/>
              <a:t>From 1855 it </a:t>
            </a:r>
            <a:r>
              <a:rPr lang="nb-NO" dirty="0" err="1"/>
              <a:t>was</a:t>
            </a:r>
            <a:r>
              <a:rPr lang="nb-NO" dirty="0"/>
              <a:t> </a:t>
            </a:r>
            <a:r>
              <a:rPr lang="nb-NO" dirty="0" err="1"/>
              <a:t>possible</a:t>
            </a:r>
            <a:r>
              <a:rPr lang="nb-NO" dirty="0"/>
              <a:t> to travel by </a:t>
            </a:r>
            <a:r>
              <a:rPr lang="nb-NO" dirty="0" err="1"/>
              <a:t>train</a:t>
            </a:r>
            <a:r>
              <a:rPr lang="nb-NO" dirty="0"/>
              <a:t> from Krefeld to </a:t>
            </a:r>
            <a:r>
              <a:rPr lang="nb-NO" dirty="0" err="1"/>
              <a:t>Chemnitz,.My</a:t>
            </a:r>
            <a:r>
              <a:rPr lang="nb-NO" dirty="0"/>
              <a:t> </a:t>
            </a:r>
            <a:r>
              <a:rPr lang="nb-NO" dirty="0" err="1"/>
              <a:t>guess</a:t>
            </a:r>
            <a:r>
              <a:rPr lang="nb-NO" dirty="0"/>
              <a:t> is </a:t>
            </a:r>
            <a:r>
              <a:rPr lang="nb-NO" dirty="0" err="1"/>
              <a:t>that</a:t>
            </a:r>
            <a:r>
              <a:rPr lang="nb-NO" dirty="0"/>
              <a:t> Heinrich Band </a:t>
            </a:r>
            <a:r>
              <a:rPr lang="nb-NO" dirty="0" err="1"/>
              <a:t>made</a:t>
            </a:r>
            <a:r>
              <a:rPr lang="nb-NO" dirty="0"/>
              <a:t> at </a:t>
            </a:r>
            <a:r>
              <a:rPr lang="nb-NO" dirty="0" err="1"/>
              <a:t>least</a:t>
            </a:r>
            <a:r>
              <a:rPr lang="nb-NO" dirty="0"/>
              <a:t> </a:t>
            </a:r>
            <a:r>
              <a:rPr lang="nb-NO" dirty="0" err="1"/>
              <a:t>one</a:t>
            </a:r>
            <a:r>
              <a:rPr lang="nb-NO" dirty="0"/>
              <a:t> trin-ride to Waldheim or Chemnitz</a:t>
            </a:r>
            <a:endParaRPr dirty="0"/>
          </a:p>
        </p:txBody>
      </p:sp>
    </p:spTree>
    <p:extLst>
      <p:ext uri="{BB962C8B-B14F-4D97-AF65-F5344CB8AC3E}">
        <p14:creationId xmlns:p14="http://schemas.microsoft.com/office/powerpoint/2010/main" val="4157037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7AEFDC39-F3EF-162C-AB9C-BE1222EE14CA}"/>
              </a:ext>
            </a:extLst>
          </p:cNvPr>
          <p:cNvSpPr txBox="1"/>
          <p:nvPr/>
        </p:nvSpPr>
        <p:spPr>
          <a:xfrm>
            <a:off x="622739" y="346841"/>
            <a:ext cx="3949262" cy="6186309"/>
          </a:xfrm>
          <a:prstGeom prst="rect">
            <a:avLst/>
          </a:prstGeom>
          <a:noFill/>
        </p:spPr>
        <p:txBody>
          <a:bodyPr wrap="square" rtlCol="0">
            <a:spAutoFit/>
          </a:bodyPr>
          <a:lstStyle/>
          <a:p>
            <a:r>
              <a:rPr lang="nb-NO" sz="2400" dirty="0"/>
              <a:t>AT THE OUTSET THERE WERE THREE RELATED THREE-ROW CONCERTINA TYPES: UHLIG’S, ZMMERMANN’S AND BAND’S. </a:t>
            </a:r>
          </a:p>
          <a:p>
            <a:endParaRPr lang="nb-NO" sz="2400" dirty="0"/>
          </a:p>
          <a:p>
            <a:r>
              <a:rPr lang="nb-NO" sz="2400" dirty="0"/>
              <a:t>UHLIG AND ZIMMERMANN INCREASED THE NUMBER OF TONES BY EXTENDING THE THREE BUTTON ROWS, WHILE BAND ADDED NEW ROWS. </a:t>
            </a:r>
          </a:p>
          <a:p>
            <a:endParaRPr lang="nb-NO" sz="2400" dirty="0"/>
          </a:p>
          <a:p>
            <a:r>
              <a:rPr lang="nb-NO" sz="2400" dirty="0"/>
              <a:t>NEW ROWS REQUIRED INNOVATIVE TECHNOLOGY LIKE FLEXIBLE BUTTON FIXATIONS – «KNUCKLES» </a:t>
            </a:r>
          </a:p>
          <a:p>
            <a:endParaRPr lang="nb-NO" dirty="0"/>
          </a:p>
          <a:p>
            <a:endParaRPr dirty="0"/>
          </a:p>
        </p:txBody>
      </p:sp>
      <p:sp>
        <p:nvSpPr>
          <p:cNvPr id="3" name="TekstSylinder 2">
            <a:extLst>
              <a:ext uri="{FF2B5EF4-FFF2-40B4-BE49-F238E27FC236}">
                <a16:creationId xmlns:a16="http://schemas.microsoft.com/office/drawing/2014/main" id="{5FD547BD-8AA4-9A83-603A-DB0B18D9007E}"/>
              </a:ext>
            </a:extLst>
          </p:cNvPr>
          <p:cNvSpPr txBox="1"/>
          <p:nvPr/>
        </p:nvSpPr>
        <p:spPr>
          <a:xfrm>
            <a:off x="4788998" y="335845"/>
            <a:ext cx="4212497" cy="5632311"/>
          </a:xfrm>
          <a:prstGeom prst="rect">
            <a:avLst/>
          </a:prstGeom>
          <a:noFill/>
        </p:spPr>
        <p:txBody>
          <a:bodyPr wrap="square" rtlCol="0">
            <a:spAutoFit/>
          </a:bodyPr>
          <a:lstStyle/>
          <a:p>
            <a:r>
              <a:rPr lang="nb-NO" sz="2400" dirty="0"/>
              <a:t>ALL'INIZIO C'ERANO TRE TIPI DI CONCERTINA A TRE FILE CORRELATI: UHLIG, ZMMERMANN E BAND. 
</a:t>
            </a:r>
          </a:p>
          <a:p>
            <a:r>
              <a:rPr lang="nb-NO" sz="2400" dirty="0"/>
              <a:t>UHLIG E ZIMMERMANN AUMENTARONO IL NUMERO DI TONI ESTENDENDO LE TRE RIGHE DI BUTTONII, MENTRE BAND AGGIUNSE NUOVE RIGHE. </a:t>
            </a:r>
          </a:p>
          <a:p>
            <a:r>
              <a:rPr lang="nb-NO" sz="2400" dirty="0"/>
              <a:t>
LE NUOVE FILE RICHIEDEVANO UNA TECNOLOGIA INNOVATIVA COME LE FISSAZIONI FLESSIBILI DEI BUTTONII – «KNUCKLES» </a:t>
            </a:r>
            <a:endParaRPr dirty="0"/>
          </a:p>
        </p:txBody>
      </p:sp>
    </p:spTree>
    <p:extLst>
      <p:ext uri="{BB962C8B-B14F-4D97-AF65-F5344CB8AC3E}">
        <p14:creationId xmlns:p14="http://schemas.microsoft.com/office/powerpoint/2010/main" val="1713689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id="{FD6F04F1-1434-DC80-323E-B4B3C161FB69}"/>
              </a:ext>
            </a:extLst>
          </p:cNvPr>
          <p:cNvSpPr txBox="1"/>
          <p:nvPr/>
        </p:nvSpPr>
        <p:spPr>
          <a:xfrm>
            <a:off x="5387590" y="4296126"/>
            <a:ext cx="2473875" cy="369332"/>
          </a:xfrm>
          <a:prstGeom prst="rect">
            <a:avLst/>
          </a:prstGeom>
          <a:solidFill>
            <a:schemeClr val="bg1"/>
          </a:solidFill>
        </p:spPr>
        <p:txBody>
          <a:bodyPr wrap="square" rtlCol="0">
            <a:spAutoFit/>
          </a:bodyPr>
          <a:lstStyle/>
          <a:p>
            <a:endParaRPr dirty="0"/>
          </a:p>
        </p:txBody>
      </p:sp>
      <p:sp>
        <p:nvSpPr>
          <p:cNvPr id="8" name="Rektangel 7">
            <a:extLst>
              <a:ext uri="{FF2B5EF4-FFF2-40B4-BE49-F238E27FC236}">
                <a16:creationId xmlns:a16="http://schemas.microsoft.com/office/drawing/2014/main" id="{554C99D5-A2AA-A5AB-01A8-6439097011A4}"/>
              </a:ext>
            </a:extLst>
          </p:cNvPr>
          <p:cNvSpPr/>
          <p:nvPr/>
        </p:nvSpPr>
        <p:spPr>
          <a:xfrm>
            <a:off x="4417621" y="6457208"/>
            <a:ext cx="3906982" cy="400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3" name="Gruppe 2">
            <a:extLst>
              <a:ext uri="{FF2B5EF4-FFF2-40B4-BE49-F238E27FC236}">
                <a16:creationId xmlns:a16="http://schemas.microsoft.com/office/drawing/2014/main" id="{8D2D1763-8462-1CD0-E70B-7ADD7F98269B}"/>
              </a:ext>
            </a:extLst>
          </p:cNvPr>
          <p:cNvGrpSpPr/>
          <p:nvPr/>
        </p:nvGrpSpPr>
        <p:grpSpPr>
          <a:xfrm>
            <a:off x="112816" y="200396"/>
            <a:ext cx="8609610" cy="6457208"/>
            <a:chOff x="0" y="400792"/>
            <a:chExt cx="8609610" cy="6457208"/>
          </a:xfrm>
        </p:grpSpPr>
        <p:pic>
          <p:nvPicPr>
            <p:cNvPr id="5" name="Bilde 4" descr="Et bilde som inneholder tekst&#10;&#10;Automatisk generert beskrivelse">
              <a:extLst>
                <a:ext uri="{FF2B5EF4-FFF2-40B4-BE49-F238E27FC236}">
                  <a16:creationId xmlns:a16="http://schemas.microsoft.com/office/drawing/2014/main" id="{8BCF69F5-6159-9723-0F1C-579EDFBB317E}"/>
                </a:ext>
              </a:extLst>
            </p:cNvPr>
            <p:cNvPicPr>
              <a:picLocks noChangeAspect="1"/>
            </p:cNvPicPr>
            <p:nvPr/>
          </p:nvPicPr>
          <p:blipFill>
            <a:blip r:embed="rId2"/>
            <a:stretch>
              <a:fillRect/>
            </a:stretch>
          </p:blipFill>
          <p:spPr>
            <a:xfrm>
              <a:off x="0" y="400792"/>
              <a:ext cx="8609610" cy="6457208"/>
            </a:xfrm>
            <a:prstGeom prst="rect">
              <a:avLst/>
            </a:prstGeom>
          </p:spPr>
        </p:pic>
        <p:sp>
          <p:nvSpPr>
            <p:cNvPr id="2" name="TekstSylinder 1">
              <a:extLst>
                <a:ext uri="{FF2B5EF4-FFF2-40B4-BE49-F238E27FC236}">
                  <a16:creationId xmlns:a16="http://schemas.microsoft.com/office/drawing/2014/main" id="{172CA8A2-D812-6D29-86B6-2356393FEC3F}"/>
                </a:ext>
              </a:extLst>
            </p:cNvPr>
            <p:cNvSpPr txBox="1"/>
            <p:nvPr/>
          </p:nvSpPr>
          <p:spPr>
            <a:xfrm>
              <a:off x="5498275" y="4928260"/>
              <a:ext cx="1876302" cy="380010"/>
            </a:xfrm>
            <a:prstGeom prst="rect">
              <a:avLst/>
            </a:prstGeom>
            <a:solidFill>
              <a:schemeClr val="bg1"/>
            </a:solidFill>
          </p:spPr>
          <p:txBody>
            <a:bodyPr wrap="square" rtlCol="0">
              <a:spAutoFit/>
            </a:bodyPr>
            <a:lstStyle/>
            <a:p>
              <a:r>
                <a:rPr lang="nb-NO" dirty="0" err="1"/>
                <a:t>Built</a:t>
              </a:r>
              <a:r>
                <a:rPr lang="nb-NO" dirty="0"/>
                <a:t> </a:t>
              </a:r>
              <a:r>
                <a:rPr lang="nb-NO" dirty="0" err="1"/>
                <a:t>skyscrapers</a:t>
              </a:r>
              <a:endParaRPr dirty="0"/>
            </a:p>
          </p:txBody>
        </p:sp>
      </p:grpSp>
    </p:spTree>
    <p:extLst>
      <p:ext uri="{BB962C8B-B14F-4D97-AF65-F5344CB8AC3E}">
        <p14:creationId xmlns:p14="http://schemas.microsoft.com/office/powerpoint/2010/main" val="3094440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95A728-C978-ED95-3BE6-31E266A077FD}"/>
              </a:ext>
            </a:extLst>
          </p:cNvPr>
          <p:cNvSpPr>
            <a:spLocks noGrp="1"/>
          </p:cNvSpPr>
          <p:nvPr>
            <p:ph type="title"/>
          </p:nvPr>
        </p:nvSpPr>
        <p:spPr>
          <a:xfrm>
            <a:off x="914029" y="164213"/>
            <a:ext cx="7315942" cy="976786"/>
          </a:xfrm>
        </p:spPr>
        <p:txBody>
          <a:bodyPr/>
          <a:lstStyle/>
          <a:p>
            <a:r>
              <a:rPr lang="nb-NO" b="1" dirty="0"/>
              <a:t>HEINRICH BAND (1821 – 1860)</a:t>
            </a:r>
            <a:endParaRPr b="1" dirty="0"/>
          </a:p>
        </p:txBody>
      </p:sp>
      <p:sp>
        <p:nvSpPr>
          <p:cNvPr id="3" name="Plassholder for innhold 2">
            <a:extLst>
              <a:ext uri="{FF2B5EF4-FFF2-40B4-BE49-F238E27FC236}">
                <a16:creationId xmlns:a16="http://schemas.microsoft.com/office/drawing/2014/main" id="{D271D749-0DCE-D8BF-D9C1-9CAA4933F1B0}"/>
              </a:ext>
            </a:extLst>
          </p:cNvPr>
          <p:cNvSpPr>
            <a:spLocks noGrp="1"/>
          </p:cNvSpPr>
          <p:nvPr>
            <p:ph idx="1"/>
          </p:nvPr>
        </p:nvSpPr>
        <p:spPr>
          <a:xfrm>
            <a:off x="628650" y="984245"/>
            <a:ext cx="7886700" cy="4351338"/>
          </a:xfrm>
        </p:spPr>
        <p:txBody>
          <a:bodyPr>
            <a:noAutofit/>
          </a:bodyPr>
          <a:lstStyle/>
          <a:p>
            <a:r>
              <a:rPr lang="nb-NO" sz="1700" dirty="0"/>
              <a:t>MUSICIAN (CELLO), MUSIC TEACHER AND MUSICAL INSTRUMENT STORE OWNER IN KREFELD</a:t>
            </a:r>
          </a:p>
          <a:p>
            <a:r>
              <a:rPr lang="nb-NO" sz="1700" dirty="0"/>
              <a:t>DISCOVERED UHLIG’S «ACCORDION NEUER ART» AND SOLD IT IN HIS STORE</a:t>
            </a:r>
          </a:p>
          <a:p>
            <a:r>
              <a:rPr lang="nb-NO" sz="1700" dirty="0"/>
              <a:t>BECAME A SKILLED PLAYER OF THIS INSTRUMENT AND DEVELOPED HIS OWN EXPANDED FULLY CHROMATIC VERSION WITH ALL SEMITONES IN BOTH RIGHT AND LEFT HAND</a:t>
            </a:r>
          </a:p>
          <a:p>
            <a:r>
              <a:rPr lang="nb-NO" sz="1700" dirty="0"/>
              <a:t>BAND HAD HIS INSTRUMENTS MADE BY DIFFERENT LUTHIERS AND PRODUCERS, INCLUDING INMATES THE FAMOUS PRISON IN WALDHEIM, OVERLOOKED BY REICHELT. </a:t>
            </a:r>
          </a:p>
          <a:p>
            <a:r>
              <a:rPr lang="nb-NO" sz="1700" dirty="0"/>
              <a:t>ALREADY IN 1850 HE OFFERED A 100-TONE VARIANT, SOON AFTER 130 TONES</a:t>
            </a:r>
          </a:p>
          <a:p>
            <a:r>
              <a:rPr lang="nb-NO" sz="1700" dirty="0"/>
              <a:t>IN BAND’S FIRST INSTRUCTION MANUAL HIS INSTRUMENT IS CALLED «ACCORDION (HARMONIKA)». </a:t>
            </a:r>
          </a:p>
          <a:p>
            <a:r>
              <a:rPr lang="nb-NO" sz="1700" b="1" dirty="0"/>
              <a:t>TO AVOID THE NAME CONFUSION BAND STARTED IN 1855 TO CALL HIS INSTRUMENTS «BANDONION» HAVING ALSO CONSIDERED «BANDANINA». </a:t>
            </a:r>
          </a:p>
          <a:p>
            <a:r>
              <a:rPr lang="nb-NO" sz="1700" b="1" dirty="0"/>
              <a:t>THIS BRANDING BECAME AN IMMEDIATE SUCCESS, AND WAS EVEN USED BY HIS COMPETITORS ON OTHER TYPES OF CONCERTINAS </a:t>
            </a:r>
          </a:p>
          <a:p>
            <a:r>
              <a:rPr lang="nb-NO" sz="1700" b="1" dirty="0"/>
              <a:t>»BANDONEON» (WITH E) WAS ALSO USED BY SOME DEALERS IN GERMANY ALREADY IN THE 1880’IES,  AND «BANDONEÓN» BECAME THE STANDARD NAME IN THE TANGO UNIVERS </a:t>
            </a:r>
            <a:endParaRPr sz="1700" b="1" dirty="0"/>
          </a:p>
        </p:txBody>
      </p:sp>
    </p:spTree>
    <p:extLst>
      <p:ext uri="{BB962C8B-B14F-4D97-AF65-F5344CB8AC3E}">
        <p14:creationId xmlns:p14="http://schemas.microsoft.com/office/powerpoint/2010/main" val="1580665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95A728-C978-ED95-3BE6-31E266A077FD}"/>
              </a:ext>
            </a:extLst>
          </p:cNvPr>
          <p:cNvSpPr>
            <a:spLocks noGrp="1"/>
          </p:cNvSpPr>
          <p:nvPr>
            <p:ph type="title"/>
          </p:nvPr>
        </p:nvSpPr>
        <p:spPr>
          <a:xfrm>
            <a:off x="914029" y="186997"/>
            <a:ext cx="7315942" cy="976786"/>
          </a:xfrm>
        </p:spPr>
        <p:txBody>
          <a:bodyPr/>
          <a:lstStyle/>
          <a:p>
            <a:r>
              <a:rPr lang="nb-NO" b="1" dirty="0"/>
              <a:t>HEINRICH BAND (1821 – 1860)</a:t>
            </a:r>
            <a:endParaRPr b="1" dirty="0"/>
          </a:p>
        </p:txBody>
      </p:sp>
      <p:sp>
        <p:nvSpPr>
          <p:cNvPr id="3" name="Plassholder for innhold 2">
            <a:extLst>
              <a:ext uri="{FF2B5EF4-FFF2-40B4-BE49-F238E27FC236}">
                <a16:creationId xmlns:a16="http://schemas.microsoft.com/office/drawing/2014/main" id="{D271D749-0DCE-D8BF-D9C1-9CAA4933F1B0}"/>
              </a:ext>
            </a:extLst>
          </p:cNvPr>
          <p:cNvSpPr>
            <a:spLocks noGrp="1"/>
          </p:cNvSpPr>
          <p:nvPr>
            <p:ph idx="1"/>
          </p:nvPr>
        </p:nvSpPr>
        <p:spPr>
          <a:xfrm>
            <a:off x="628650" y="1454922"/>
            <a:ext cx="7886700" cy="4351338"/>
          </a:xfrm>
        </p:spPr>
        <p:txBody>
          <a:bodyPr>
            <a:noAutofit/>
          </a:bodyPr>
          <a:lstStyle/>
          <a:p>
            <a:r>
              <a:rPr lang="nb-NO" sz="1700" dirty="0"/>
              <a:t>MUSICISTA (VIOLONCELLO), INSEGNANTE DI MUSICA E PROPRIETARIO DI UN NEGOZIO DI STRUMENTI MUSICALI A KREFELD
SCOPRÌ LA «ACCORDION NEUER ART» DI UHLIG E LA VENDETTE NEL SUO NEGOZIO
DIVENNE UN ABILE SUONATORE DI QUESTO STRUMENTO E SVILUPPÒ LA SUA VERSIONE ESPANSA COMPLETAMENTE CROMATICA CON TUTTI I SEMITONI SIA NELLA MANO DESTRA CHE NELLA MANO SINISTRA
BAND HA AVUTO I SUOI STRUMENTI REALIZZATI DA DIVERSI LIUTAI E PRODUTTORI, TRA CUI I DETENUTI LA FAMOSA PRIGIONE DI WALDHEIM, TRASCURATA DA REICHELT. 
GIÀ NEL 1850 OFFRÌ UNA VARIANTE A 100 TONI, SUBITO DOPO I 130 TONI
NEL PRIMO MANUALE DI ISTRUZIONI DELLA BAND IL SUO STRUMENTO SI CHIAMA «ACCORDION (HARMONIKA)». 
</a:t>
            </a:r>
            <a:r>
              <a:rPr lang="nb-NO" sz="1700" b="1" dirty="0"/>
              <a:t>PER EVITARE CONFUSIONE DI NOME BAND INIZIÒ NEL 1855 A CHIAMARE I SUOI STRUMENTI «BANDONION» AVENDO ANCHE CONSIDERATO «BANDANINA». 
QUESTO MARCHIO DIVENNE UN SUCCESSO IMMEDIATO E FU PERSINO UTILIZZATO DAI SUOI CONCORRENTI SU ALTRI TIPI DI CONCERTINE. 
»BANDONEON» (CON E) ERA UTILIZZATO ANCHE DA ALCUNI COMMERCIANTI IN GERMANIA GIÀ NEL 1880, MA «BANDONEÓN» DIVENNE IL NOME STANDARD NEGLI UNIVERS DI TANGO</a:t>
            </a:r>
            <a:endParaRPr sz="1700" b="1" dirty="0"/>
          </a:p>
        </p:txBody>
      </p:sp>
    </p:spTree>
    <p:extLst>
      <p:ext uri="{BB962C8B-B14F-4D97-AF65-F5344CB8AC3E}">
        <p14:creationId xmlns:p14="http://schemas.microsoft.com/office/powerpoint/2010/main" val="4274376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nd cert..JPG"/>
          <p:cNvPicPr>
            <a:picLocks noChangeAspect="1"/>
          </p:cNvPicPr>
          <p:nvPr/>
        </p:nvPicPr>
        <p:blipFill>
          <a:blip r:embed="rId2">
            <a:extLst>
              <a:ext uri="{BEBA8EAE-BF5A-486C-A8C5-ECC9F3942E4B}">
                <a14:imgProps xmlns:a14="http://schemas.microsoft.com/office/drawing/2010/main">
                  <a14:imgLayer r:embed="rId3">
                    <a14:imgEffect>
                      <a14:colorTemperature colorTemp="8130"/>
                    </a14:imgEffect>
                    <a14:imgEffect>
                      <a14:saturation sat="183000"/>
                    </a14:imgEffect>
                    <a14:imgEffect>
                      <a14:brightnessContrast bright="44000" contrast="15000"/>
                    </a14:imgEffect>
                  </a14:imgLayer>
                </a14:imgProps>
              </a:ext>
              <a:ext uri="{28A0092B-C50C-407E-A947-70E740481C1C}">
                <a14:useLocalDpi xmlns:a14="http://schemas.microsoft.com/office/drawing/2010/main" val="0"/>
              </a:ext>
            </a:extLst>
          </a:blip>
          <a:stretch>
            <a:fillRect/>
          </a:stretch>
        </p:blipFill>
        <p:spPr>
          <a:xfrm>
            <a:off x="1435100" y="2120849"/>
            <a:ext cx="5756438" cy="4521251"/>
          </a:xfrm>
          <a:prstGeom prst="rect">
            <a:avLst/>
          </a:prstGeom>
        </p:spPr>
      </p:pic>
      <p:sp>
        <p:nvSpPr>
          <p:cNvPr id="2" name="TekstSylinder 1">
            <a:extLst>
              <a:ext uri="{FF2B5EF4-FFF2-40B4-BE49-F238E27FC236}">
                <a16:creationId xmlns:a16="http://schemas.microsoft.com/office/drawing/2014/main" id="{CF509F91-E8EC-D852-7990-401DE6D39F3A}"/>
              </a:ext>
            </a:extLst>
          </p:cNvPr>
          <p:cNvSpPr txBox="1"/>
          <p:nvPr/>
        </p:nvSpPr>
        <p:spPr>
          <a:xfrm>
            <a:off x="215900" y="64185"/>
            <a:ext cx="8636000" cy="923330"/>
          </a:xfrm>
          <a:prstGeom prst="rect">
            <a:avLst/>
          </a:prstGeom>
          <a:noFill/>
        </p:spPr>
        <p:txBody>
          <a:bodyPr wrap="square" rtlCol="0">
            <a:spAutoFit/>
          </a:bodyPr>
          <a:lstStyle/>
          <a:p>
            <a:r>
              <a:rPr lang="nb-NO" dirty="0"/>
              <a:t>From a sales </a:t>
            </a:r>
            <a:r>
              <a:rPr lang="nb-NO" dirty="0" err="1"/>
              <a:t>brochure</a:t>
            </a:r>
            <a:r>
              <a:rPr lang="nb-NO" dirty="0"/>
              <a:t>. The stamp </a:t>
            </a:r>
            <a:r>
              <a:rPr lang="nb-NO" dirty="0" err="1"/>
              <a:t>with</a:t>
            </a:r>
            <a:r>
              <a:rPr lang="nb-NO" dirty="0"/>
              <a:t> </a:t>
            </a:r>
            <a:r>
              <a:rPr lang="nb-NO" dirty="0" err="1"/>
              <a:t>Band’s</a:t>
            </a:r>
            <a:r>
              <a:rPr lang="nb-NO" dirty="0"/>
              <a:t> </a:t>
            </a:r>
            <a:r>
              <a:rPr lang="nb-NO" dirty="0" err="1"/>
              <a:t>widow</a:t>
            </a:r>
            <a:r>
              <a:rPr lang="nb-NO" dirty="0"/>
              <a:t> and  Business partner Dupont </a:t>
            </a:r>
            <a:r>
              <a:rPr lang="nb-NO" dirty="0" err="1"/>
              <a:t>indicates</a:t>
            </a:r>
            <a:r>
              <a:rPr lang="nb-NO" dirty="0"/>
              <a:t> </a:t>
            </a:r>
            <a:r>
              <a:rPr lang="nb-NO" dirty="0" err="1"/>
              <a:t>that</a:t>
            </a:r>
            <a:r>
              <a:rPr lang="nb-NO" dirty="0"/>
              <a:t> it </a:t>
            </a:r>
            <a:r>
              <a:rPr lang="nb-NO" dirty="0" err="1"/>
              <a:t>was</a:t>
            </a:r>
            <a:r>
              <a:rPr lang="nb-NO" dirty="0"/>
              <a:t> </a:t>
            </a:r>
            <a:r>
              <a:rPr lang="nb-NO" dirty="0" err="1"/>
              <a:t>distributed</a:t>
            </a:r>
            <a:r>
              <a:rPr lang="nb-NO" dirty="0"/>
              <a:t> </a:t>
            </a:r>
            <a:r>
              <a:rPr lang="nb-NO" dirty="0" err="1"/>
              <a:t>after</a:t>
            </a:r>
            <a:r>
              <a:rPr lang="nb-NO" dirty="0"/>
              <a:t> Heinrich </a:t>
            </a:r>
            <a:r>
              <a:rPr lang="nb-NO" dirty="0" err="1"/>
              <a:t>Band’s</a:t>
            </a:r>
            <a:r>
              <a:rPr lang="nb-NO" dirty="0"/>
              <a:t> </a:t>
            </a:r>
            <a:r>
              <a:rPr lang="nb-NO" dirty="0" err="1"/>
              <a:t>death</a:t>
            </a:r>
            <a:r>
              <a:rPr lang="nb-NO" dirty="0"/>
              <a:t> in 1860. </a:t>
            </a:r>
            <a:r>
              <a:rPr lang="nb-NO" dirty="0" err="1"/>
              <a:t>Originally</a:t>
            </a:r>
            <a:r>
              <a:rPr lang="nb-NO" dirty="0"/>
              <a:t> in </a:t>
            </a:r>
            <a:r>
              <a:rPr lang="nb-NO" dirty="0" err="1"/>
              <a:t>German</a:t>
            </a:r>
            <a:r>
              <a:rPr lang="nb-NO" dirty="0"/>
              <a:t> and French, </a:t>
            </a:r>
            <a:r>
              <a:rPr lang="nb-NO" dirty="0" err="1"/>
              <a:t>could</a:t>
            </a:r>
            <a:r>
              <a:rPr lang="nb-NO" dirty="0"/>
              <a:t> be </a:t>
            </a:r>
            <a:r>
              <a:rPr lang="nb-NO" dirty="0" err="1"/>
              <a:t>made</a:t>
            </a:r>
            <a:r>
              <a:rPr lang="nb-NO" dirty="0"/>
              <a:t> for </a:t>
            </a:r>
            <a:r>
              <a:rPr lang="nb-NO" dirty="0" err="1"/>
              <a:t>the</a:t>
            </a:r>
            <a:r>
              <a:rPr lang="nb-NO" dirty="0"/>
              <a:t> World Exposition in Paris in 1855.</a:t>
            </a:r>
            <a:endParaRPr dirty="0"/>
          </a:p>
        </p:txBody>
      </p:sp>
      <p:sp>
        <p:nvSpPr>
          <p:cNvPr id="5" name="TekstSylinder 4">
            <a:extLst>
              <a:ext uri="{FF2B5EF4-FFF2-40B4-BE49-F238E27FC236}">
                <a16:creationId xmlns:a16="http://schemas.microsoft.com/office/drawing/2014/main" id="{5E60A493-079A-7BF9-BB5A-ABF9772DA49C}"/>
              </a:ext>
            </a:extLst>
          </p:cNvPr>
          <p:cNvSpPr txBox="1"/>
          <p:nvPr/>
        </p:nvSpPr>
        <p:spPr>
          <a:xfrm>
            <a:off x="254000" y="1092517"/>
            <a:ext cx="8636000" cy="1200329"/>
          </a:xfrm>
          <a:prstGeom prst="rect">
            <a:avLst/>
          </a:prstGeom>
          <a:noFill/>
        </p:spPr>
        <p:txBody>
          <a:bodyPr wrap="square" rtlCol="0">
            <a:spAutoFit/>
          </a:bodyPr>
          <a:lstStyle/>
          <a:p>
            <a:r>
              <a:rPr lang="nb-NO" dirty="0"/>
              <a:t>Da </a:t>
            </a:r>
            <a:r>
              <a:rPr lang="nb-NO" dirty="0" err="1"/>
              <a:t>una</a:t>
            </a:r>
            <a:r>
              <a:rPr lang="nb-NO" dirty="0"/>
              <a:t> </a:t>
            </a:r>
            <a:r>
              <a:rPr lang="nb-NO" dirty="0" err="1"/>
              <a:t>brochure</a:t>
            </a:r>
            <a:r>
              <a:rPr lang="nb-NO" dirty="0"/>
              <a:t> di </a:t>
            </a:r>
            <a:r>
              <a:rPr lang="nb-NO" dirty="0" err="1"/>
              <a:t>vendita</a:t>
            </a:r>
            <a:r>
              <a:rPr lang="nb-NO" dirty="0"/>
              <a:t>. Il </a:t>
            </a:r>
            <a:r>
              <a:rPr lang="nb-NO" dirty="0" err="1"/>
              <a:t>francobollo</a:t>
            </a:r>
            <a:r>
              <a:rPr lang="nb-NO" dirty="0"/>
              <a:t> con la </a:t>
            </a:r>
            <a:r>
              <a:rPr lang="nb-NO" dirty="0" err="1"/>
              <a:t>vedova</a:t>
            </a:r>
            <a:r>
              <a:rPr lang="nb-NO" dirty="0"/>
              <a:t> di Band e </a:t>
            </a:r>
            <a:r>
              <a:rPr lang="nb-NO" dirty="0" err="1"/>
              <a:t>socio</a:t>
            </a:r>
            <a:r>
              <a:rPr lang="nb-NO" dirty="0"/>
              <a:t> in </a:t>
            </a:r>
            <a:r>
              <a:rPr lang="nb-NO" dirty="0" err="1"/>
              <a:t>affari</a:t>
            </a:r>
            <a:r>
              <a:rPr lang="nb-NO" dirty="0"/>
              <a:t> Dupont </a:t>
            </a:r>
            <a:r>
              <a:rPr lang="nb-NO" dirty="0" err="1"/>
              <a:t>indica</a:t>
            </a:r>
            <a:r>
              <a:rPr lang="nb-NO" dirty="0"/>
              <a:t> </a:t>
            </a:r>
            <a:r>
              <a:rPr lang="nb-NO" dirty="0" err="1"/>
              <a:t>che</a:t>
            </a:r>
            <a:r>
              <a:rPr lang="nb-NO" dirty="0"/>
              <a:t> </a:t>
            </a:r>
            <a:r>
              <a:rPr lang="nb-NO" dirty="0" err="1"/>
              <a:t>fu</a:t>
            </a:r>
            <a:r>
              <a:rPr lang="nb-NO" dirty="0"/>
              <a:t> </a:t>
            </a:r>
            <a:r>
              <a:rPr lang="nb-NO" dirty="0" err="1"/>
              <a:t>distribuito</a:t>
            </a:r>
            <a:r>
              <a:rPr lang="nb-NO" dirty="0"/>
              <a:t> </a:t>
            </a:r>
            <a:r>
              <a:rPr lang="nb-NO" dirty="0" err="1"/>
              <a:t>dopo</a:t>
            </a:r>
            <a:r>
              <a:rPr lang="nb-NO" dirty="0"/>
              <a:t> la morte di Heinrich Band </a:t>
            </a:r>
            <a:r>
              <a:rPr lang="nb-NO" dirty="0" err="1"/>
              <a:t>nel</a:t>
            </a:r>
            <a:r>
              <a:rPr lang="nb-NO" dirty="0"/>
              <a:t> 1860. </a:t>
            </a:r>
            <a:r>
              <a:rPr lang="nb-NO" dirty="0" err="1"/>
              <a:t>Originariamente</a:t>
            </a:r>
            <a:r>
              <a:rPr lang="nb-NO" dirty="0"/>
              <a:t> in </a:t>
            </a:r>
            <a:r>
              <a:rPr lang="nb-NO" dirty="0" err="1"/>
              <a:t>tedesco</a:t>
            </a:r>
            <a:r>
              <a:rPr lang="nb-NO" dirty="0"/>
              <a:t> e </a:t>
            </a:r>
            <a:r>
              <a:rPr lang="nb-NO" dirty="0" err="1"/>
              <a:t>francese</a:t>
            </a:r>
            <a:r>
              <a:rPr lang="nb-NO" dirty="0"/>
              <a:t>, </a:t>
            </a:r>
            <a:r>
              <a:rPr lang="nb-NO" dirty="0" err="1"/>
              <a:t>probabilmente</a:t>
            </a:r>
            <a:r>
              <a:rPr lang="nb-NO" dirty="0"/>
              <a:t> </a:t>
            </a:r>
            <a:r>
              <a:rPr lang="nb-NO" dirty="0" err="1"/>
              <a:t>realizzato</a:t>
            </a:r>
            <a:r>
              <a:rPr lang="nb-NO" dirty="0"/>
              <a:t> per </a:t>
            </a:r>
            <a:r>
              <a:rPr lang="nb-NO" dirty="0" err="1"/>
              <a:t>l'Esposizione</a:t>
            </a:r>
            <a:r>
              <a:rPr lang="nb-NO" dirty="0"/>
              <a:t> Universale di </a:t>
            </a:r>
            <a:r>
              <a:rPr lang="nb-NO" dirty="0" err="1"/>
              <a:t>Parigi</a:t>
            </a:r>
            <a:r>
              <a:rPr lang="nb-NO" dirty="0"/>
              <a:t> </a:t>
            </a:r>
            <a:r>
              <a:rPr lang="nb-NO" dirty="0" err="1"/>
              <a:t>nel</a:t>
            </a:r>
            <a:r>
              <a:rPr lang="nb-NO" dirty="0"/>
              <a:t> 1855.</a:t>
            </a:r>
            <a:endParaRPr dirty="0"/>
          </a:p>
        </p:txBody>
      </p:sp>
    </p:spTree>
    <p:extLst>
      <p:ext uri="{BB962C8B-B14F-4D97-AF65-F5344CB8AC3E}">
        <p14:creationId xmlns:p14="http://schemas.microsoft.com/office/powerpoint/2010/main" val="2680232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3000"/>
                    </a14:imgEffect>
                  </a14:imgLayer>
                </a14:imgProps>
              </a:ext>
            </a:extLst>
          </a:blip>
          <a:stretch>
            <a:fillRect/>
          </a:stretch>
        </p:blipFill>
        <p:spPr>
          <a:xfrm>
            <a:off x="228599" y="0"/>
            <a:ext cx="8747637" cy="6912039"/>
          </a:xfrm>
          <a:prstGeom prst="rect">
            <a:avLst/>
          </a:prstGeom>
        </p:spPr>
      </p:pic>
    </p:spTree>
    <p:extLst>
      <p:ext uri="{BB962C8B-B14F-4D97-AF65-F5344CB8AC3E}">
        <p14:creationId xmlns:p14="http://schemas.microsoft.com/office/powerpoint/2010/main" val="3669960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10;&#10;Automatisk generert beskrivelse">
            <a:extLst>
              <a:ext uri="{FF2B5EF4-FFF2-40B4-BE49-F238E27FC236}">
                <a16:creationId xmlns:a16="http://schemas.microsoft.com/office/drawing/2014/main" id="{F1E960A0-8FD8-2391-1545-B9C1A6055935}"/>
              </a:ext>
            </a:extLst>
          </p:cNvPr>
          <p:cNvPicPr>
            <a:picLocks noChangeAspect="1"/>
          </p:cNvPicPr>
          <p:nvPr/>
        </p:nvPicPr>
        <p:blipFill>
          <a:blip r:embed="rId2"/>
          <a:stretch>
            <a:fillRect/>
          </a:stretch>
        </p:blipFill>
        <p:spPr>
          <a:xfrm>
            <a:off x="184149" y="171450"/>
            <a:ext cx="8637137" cy="6412230"/>
          </a:xfrm>
          <a:prstGeom prst="rect">
            <a:avLst/>
          </a:prstGeom>
        </p:spPr>
      </p:pic>
    </p:spTree>
    <p:extLst>
      <p:ext uri="{BB962C8B-B14F-4D97-AF65-F5344CB8AC3E}">
        <p14:creationId xmlns:p14="http://schemas.microsoft.com/office/powerpoint/2010/main" val="2037197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33C2CFD-B461-4E1E-2723-2E74943C1099}"/>
              </a:ext>
            </a:extLst>
          </p:cNvPr>
          <p:cNvPicPr>
            <a:picLocks noChangeAspect="1"/>
          </p:cNvPicPr>
          <p:nvPr/>
        </p:nvPicPr>
        <p:blipFill>
          <a:blip r:embed="rId3"/>
          <a:stretch>
            <a:fillRect/>
          </a:stretch>
        </p:blipFill>
        <p:spPr>
          <a:xfrm>
            <a:off x="568765" y="0"/>
            <a:ext cx="7772400" cy="6657506"/>
          </a:xfrm>
          <a:prstGeom prst="rect">
            <a:avLst/>
          </a:prstGeom>
        </p:spPr>
      </p:pic>
      <p:sp>
        <p:nvSpPr>
          <p:cNvPr id="4" name="TekstSylinder 3">
            <a:extLst>
              <a:ext uri="{FF2B5EF4-FFF2-40B4-BE49-F238E27FC236}">
                <a16:creationId xmlns:a16="http://schemas.microsoft.com/office/drawing/2014/main" id="{374D36D0-38AD-4AE9-3D73-911DCD2AA803}"/>
              </a:ext>
            </a:extLst>
          </p:cNvPr>
          <p:cNvSpPr txBox="1"/>
          <p:nvPr/>
        </p:nvSpPr>
        <p:spPr>
          <a:xfrm>
            <a:off x="1343055" y="457200"/>
            <a:ext cx="3111910" cy="369332"/>
          </a:xfrm>
          <a:prstGeom prst="rect">
            <a:avLst/>
          </a:prstGeom>
          <a:noFill/>
        </p:spPr>
        <p:txBody>
          <a:bodyPr wrap="square" rtlCol="0">
            <a:spAutoFit/>
          </a:bodyPr>
          <a:lstStyle/>
          <a:p>
            <a:r>
              <a:rPr lang="nb-NO" dirty="0" err="1"/>
              <a:t>Salute</a:t>
            </a:r>
            <a:r>
              <a:rPr lang="nb-NO" dirty="0"/>
              <a:t> e </a:t>
            </a:r>
            <a:r>
              <a:rPr lang="nb-NO" dirty="0" err="1"/>
              <a:t>Società</a:t>
            </a:r>
            <a:r>
              <a:rPr lang="nb-NO" dirty="0"/>
              <a:t>, 2004</a:t>
            </a:r>
            <a:endParaRPr dirty="0"/>
          </a:p>
        </p:txBody>
      </p:sp>
    </p:spTree>
    <p:extLst>
      <p:ext uri="{BB962C8B-B14F-4D97-AF65-F5344CB8AC3E}">
        <p14:creationId xmlns:p14="http://schemas.microsoft.com/office/powerpoint/2010/main" val="2520204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59EA9352-7703-228D-FA4B-9B885BA110E3}"/>
              </a:ext>
            </a:extLst>
          </p:cNvPr>
          <p:cNvPicPr>
            <a:picLocks noChangeAspect="1"/>
          </p:cNvPicPr>
          <p:nvPr/>
        </p:nvPicPr>
        <p:blipFill>
          <a:blip r:embed="rId3"/>
          <a:stretch>
            <a:fillRect/>
          </a:stretch>
        </p:blipFill>
        <p:spPr>
          <a:xfrm>
            <a:off x="568234" y="174715"/>
            <a:ext cx="8092440" cy="6069330"/>
          </a:xfrm>
          <a:prstGeom prst="rect">
            <a:avLst/>
          </a:prstGeom>
        </p:spPr>
      </p:pic>
    </p:spTree>
    <p:extLst>
      <p:ext uri="{BB962C8B-B14F-4D97-AF65-F5344CB8AC3E}">
        <p14:creationId xmlns:p14="http://schemas.microsoft.com/office/powerpoint/2010/main" val="3182397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BEABE21-9058-251D-B29E-017637174DC4}"/>
              </a:ext>
            </a:extLst>
          </p:cNvPr>
          <p:cNvPicPr>
            <a:picLocks noChangeAspect="1"/>
          </p:cNvPicPr>
          <p:nvPr/>
        </p:nvPicPr>
        <p:blipFill>
          <a:blip r:embed="rId2"/>
          <a:stretch>
            <a:fillRect/>
          </a:stretch>
        </p:blipFill>
        <p:spPr>
          <a:xfrm>
            <a:off x="290946" y="306766"/>
            <a:ext cx="8354290" cy="5535502"/>
          </a:xfrm>
          <a:prstGeom prst="rect">
            <a:avLst/>
          </a:prstGeom>
        </p:spPr>
      </p:pic>
      <p:sp>
        <p:nvSpPr>
          <p:cNvPr id="3" name="TekstSylinder 2">
            <a:extLst>
              <a:ext uri="{FF2B5EF4-FFF2-40B4-BE49-F238E27FC236}">
                <a16:creationId xmlns:a16="http://schemas.microsoft.com/office/drawing/2014/main" id="{289317EA-351B-E56E-CD01-5F299FCD6D78}"/>
              </a:ext>
            </a:extLst>
          </p:cNvPr>
          <p:cNvSpPr txBox="1"/>
          <p:nvPr/>
        </p:nvSpPr>
        <p:spPr>
          <a:xfrm>
            <a:off x="973777" y="6044540"/>
            <a:ext cx="6602680" cy="646331"/>
          </a:xfrm>
          <a:prstGeom prst="rect">
            <a:avLst/>
          </a:prstGeom>
          <a:noFill/>
        </p:spPr>
        <p:txBody>
          <a:bodyPr wrap="square" rtlCol="0">
            <a:spAutoFit/>
          </a:bodyPr>
          <a:lstStyle/>
          <a:p>
            <a:r>
              <a:rPr lang="nb-NO" dirty="0"/>
              <a:t>Chemnitz </a:t>
            </a:r>
            <a:r>
              <a:rPr lang="nb-NO" dirty="0" err="1"/>
              <a:t>Addreßbuch</a:t>
            </a:r>
            <a:r>
              <a:rPr lang="nb-NO" dirty="0"/>
              <a:t> 1855 </a:t>
            </a:r>
            <a:r>
              <a:rPr lang="nb-NO" dirty="0" err="1"/>
              <a:t>Bottom</a:t>
            </a:r>
            <a:r>
              <a:rPr lang="nb-NO" dirty="0"/>
              <a:t> right is a 100-tone </a:t>
            </a:r>
            <a:r>
              <a:rPr lang="nb-NO" dirty="0" err="1"/>
              <a:t>bandoneion</a:t>
            </a:r>
            <a:r>
              <a:rPr lang="nb-NO" dirty="0"/>
              <a:t> (</a:t>
            </a:r>
            <a:r>
              <a:rPr lang="nb-NO" dirty="0" err="1"/>
              <a:t>before</a:t>
            </a:r>
            <a:r>
              <a:rPr lang="nb-NO" dirty="0"/>
              <a:t> </a:t>
            </a:r>
            <a:r>
              <a:rPr lang="nb-NO" dirty="0" err="1"/>
              <a:t>branding</a:t>
            </a:r>
            <a:r>
              <a:rPr lang="nb-NO" dirty="0"/>
              <a:t>)</a:t>
            </a:r>
            <a:endParaRPr dirty="0"/>
          </a:p>
        </p:txBody>
      </p:sp>
    </p:spTree>
    <p:extLst>
      <p:ext uri="{BB962C8B-B14F-4D97-AF65-F5344CB8AC3E}">
        <p14:creationId xmlns:p14="http://schemas.microsoft.com/office/powerpoint/2010/main" val="2836804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8C32A608-58E3-2A41-1727-0D783338FD8F}"/>
              </a:ext>
            </a:extLst>
          </p:cNvPr>
          <p:cNvSpPr txBox="1"/>
          <p:nvPr/>
        </p:nvSpPr>
        <p:spPr>
          <a:xfrm>
            <a:off x="239843" y="224852"/>
            <a:ext cx="8619344" cy="6555641"/>
          </a:xfrm>
          <a:prstGeom prst="rect">
            <a:avLst/>
          </a:prstGeom>
          <a:noFill/>
        </p:spPr>
        <p:txBody>
          <a:bodyPr wrap="square" rtlCol="0">
            <a:spAutoFit/>
          </a:bodyPr>
          <a:lstStyle/>
          <a:p>
            <a:r>
              <a:rPr lang="nb-NO" sz="2400" b="1" dirty="0"/>
              <a:t>THE WORKING CLASS MOVEMENT OF THE BANDONION</a:t>
            </a:r>
            <a:endParaRPr lang="nb-NO" dirty="0"/>
          </a:p>
          <a:p>
            <a:r>
              <a:rPr lang="en-GB" dirty="0"/>
              <a:t> </a:t>
            </a:r>
            <a:endParaRPr lang="nb-NO" dirty="0"/>
          </a:p>
          <a:p>
            <a:r>
              <a:rPr lang="en-GB" dirty="0"/>
              <a:t>To play bandonion and concertina became a big interest in the quickly growing German working-class. Not so much for political or ideological reasons, but rather as a way of friendly socialisation and free time activity. It started around 1895, and after a few decades there were more than 30 000 players in 1200 bandonion- and concertina clubs all over Germany, particularly in the heavy industrialised areas. They often visited each other and had common concerts and arrangements. There were also popular bandonion- and concertina magazines and yearbooks. </a:t>
            </a:r>
            <a:endParaRPr lang="nb-NO" dirty="0"/>
          </a:p>
          <a:p>
            <a:r>
              <a:rPr lang="en-GB" dirty="0"/>
              <a:t> </a:t>
            </a:r>
            <a:endParaRPr lang="nb-NO" dirty="0"/>
          </a:p>
          <a:p>
            <a:r>
              <a:rPr lang="en-GB" dirty="0"/>
              <a:t>This led to an abundance of instrument makers and musical shops. A special notation system that did not require the ability to play from ordinary musical notation, but used the numbers and signs inscribed above the buttons of the instrument was developed. Each player often copied such special sheets by hand to make his own collection of sheets. It also led to many instruments with slightly different layouts, so in the 1920’ies commissions had to define “</a:t>
            </a:r>
            <a:r>
              <a:rPr lang="en-GB" dirty="0" err="1"/>
              <a:t>Einheits</a:t>
            </a:r>
            <a:r>
              <a:rPr lang="en-GB" dirty="0"/>
              <a:t>-bandonion” (144 tones) and “</a:t>
            </a:r>
            <a:r>
              <a:rPr lang="en-GB" dirty="0" err="1"/>
              <a:t>Einheits</a:t>
            </a:r>
            <a:r>
              <a:rPr lang="en-GB" dirty="0"/>
              <a:t>-concertina” (124 tones). These were different from the already existing “Rheinische </a:t>
            </a:r>
            <a:r>
              <a:rPr lang="en-GB" dirty="0" err="1"/>
              <a:t>Tonlage</a:t>
            </a:r>
            <a:r>
              <a:rPr lang="en-GB" dirty="0"/>
              <a:t>” of the 142-tone bandoneon successfully exported to South America.</a:t>
            </a:r>
            <a:endParaRPr lang="nb-NO" dirty="0"/>
          </a:p>
          <a:p>
            <a:r>
              <a:rPr lang="en-GB" dirty="0"/>
              <a:t> </a:t>
            </a:r>
            <a:endParaRPr lang="nb-NO" dirty="0"/>
          </a:p>
          <a:p>
            <a:r>
              <a:rPr lang="en-GB" dirty="0"/>
              <a:t>Bandonion- and concertina clubs were outlawed during The Third Reich, when the piano accordion was hailed as a German national instrument. After the war the movement never really recovered, one reason probably being the cumbersome notation system that made it very difficult for an ambitious player to improve in skills and repertoire.  </a:t>
            </a:r>
            <a:endParaRPr lang="nb-NO" dirty="0"/>
          </a:p>
        </p:txBody>
      </p:sp>
    </p:spTree>
    <p:extLst>
      <p:ext uri="{BB962C8B-B14F-4D97-AF65-F5344CB8AC3E}">
        <p14:creationId xmlns:p14="http://schemas.microsoft.com/office/powerpoint/2010/main" val="3556248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522C5D54-8797-F67F-74AE-05C2AB542966}"/>
              </a:ext>
            </a:extLst>
          </p:cNvPr>
          <p:cNvSpPr txBox="1"/>
          <p:nvPr/>
        </p:nvSpPr>
        <p:spPr>
          <a:xfrm>
            <a:off x="314793" y="25360"/>
            <a:ext cx="8604355" cy="6832640"/>
          </a:xfrm>
          <a:prstGeom prst="rect">
            <a:avLst/>
          </a:prstGeom>
          <a:noFill/>
        </p:spPr>
        <p:txBody>
          <a:bodyPr wrap="square" rtlCol="0">
            <a:spAutoFit/>
          </a:bodyPr>
          <a:lstStyle/>
          <a:p>
            <a:r>
              <a:rPr lang="nb-NO" sz="2800" b="1" dirty="0"/>
              <a:t>IL MOVIMENTO OPERAIO DEL BANDONION</a:t>
            </a:r>
            <a:endParaRPr lang="nb-NO" sz="2800" dirty="0"/>
          </a:p>
          <a:p>
            <a:r>
              <a:rPr lang="en-GB" dirty="0"/>
              <a:t> </a:t>
            </a:r>
            <a:endParaRPr lang="nb-NO" dirty="0"/>
          </a:p>
          <a:p>
            <a:r>
              <a:rPr lang="it-IT" dirty="0"/>
              <a:t>Suonare il bandonion e la concertina divenne un grande interesse per la  classe di lavoro tedesca  in rapida crescita. Non tanto per ragioni politiche o ideologiche, quanto piuttosto come un modo di socializzazione amichevole e di attività del tempo libero. Iniziò intorno al 1895 e dopo alcuni decenni c'erano più di 30 000 giocatori in 1200 club di bandonion e concertina in tutta la Germania, in particolare nelle  aree industriali pesanti.  Spesso si visitavano a vicenda e avevano concerti e arrangiamenti comuni. C'erano anche popolari riviste e annuari di bandonion e concertina. </a:t>
            </a:r>
            <a:endParaRPr lang="nb-NO" dirty="0"/>
          </a:p>
          <a:p>
            <a:r>
              <a:rPr lang="en-GB" dirty="0"/>
              <a:t> </a:t>
            </a:r>
            <a:endParaRPr lang="nb-NO" dirty="0"/>
          </a:p>
          <a:p>
            <a:r>
              <a:rPr lang="it-IT" dirty="0"/>
              <a:t>Ciò ha portato a un'abbondanza di costruttori di strumenti e negozi musicali. È stato sviluppato uno speciale sistema di notazione che non richiedeva la capacità di suonare da spartiti ordinari, ma utilizzava i numeri e i segni inscritti sopra i bottoni dello strumento. Ogni giocatore spesso copiava questi fogli speciali a mano per creare la propria collezione di fogli.  Ha anche portato a molti strumenti con layout leggermente diversi, quindi nel 1920 le commissioni hanno dovuto definire "</a:t>
            </a:r>
            <a:r>
              <a:rPr lang="it-IT" dirty="0" err="1"/>
              <a:t>Einheits</a:t>
            </a:r>
            <a:r>
              <a:rPr lang="it-IT" dirty="0"/>
              <a:t>-bandonion" (144 toni) e "</a:t>
            </a:r>
            <a:r>
              <a:rPr lang="it-IT" dirty="0" err="1"/>
              <a:t>Einheits</a:t>
            </a:r>
            <a:r>
              <a:rPr lang="it-IT" dirty="0"/>
              <a:t>-concertina" (124 toni). Questi erano diversi dal già esistente "</a:t>
            </a:r>
            <a:r>
              <a:rPr lang="it-IT" dirty="0" err="1"/>
              <a:t>Rheinische</a:t>
            </a:r>
            <a:r>
              <a:rPr lang="it-IT" dirty="0"/>
              <a:t> </a:t>
            </a:r>
            <a:r>
              <a:rPr lang="it-IT" dirty="0" err="1"/>
              <a:t>Tonlage</a:t>
            </a:r>
            <a:r>
              <a:rPr lang="it-IT" dirty="0"/>
              <a:t>" del bandoneon a 142 toni esportato con successo in Sud America.</a:t>
            </a:r>
            <a:endParaRPr lang="nb-NO" dirty="0"/>
          </a:p>
          <a:p>
            <a:r>
              <a:rPr lang="en-GB" dirty="0"/>
              <a:t> </a:t>
            </a:r>
            <a:endParaRPr lang="nb-NO" dirty="0"/>
          </a:p>
          <a:p>
            <a:r>
              <a:rPr lang="it-IT" dirty="0"/>
              <a:t>I club di bandonion e concertina furono messi fuori legge durante il Terzo Reich, quando la </a:t>
            </a:r>
            <a:r>
              <a:rPr lang="it-IT" dirty="0" err="1"/>
              <a:t>pianoakkordion</a:t>
            </a:r>
            <a:r>
              <a:rPr lang="it-IT" dirty="0"/>
              <a:t> fu salutata come strumento nazionale tedesco. Dopo la guerra il movimento non si riprese mai veramente, una ragione probabilmente era l'ingombrante sistema di notazione che rendeva molto difficile per un giocatore ambizioso  migliorare le abilità e il repertorio.  </a:t>
            </a:r>
            <a:endParaRPr lang="nb-NO" dirty="0"/>
          </a:p>
        </p:txBody>
      </p:sp>
    </p:spTree>
    <p:extLst>
      <p:ext uri="{BB962C8B-B14F-4D97-AF65-F5344CB8AC3E}">
        <p14:creationId xmlns:p14="http://schemas.microsoft.com/office/powerpoint/2010/main" val="3093966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person, poserer, gruppe&#10;&#10;Automatisk generert beskrivelse">
            <a:extLst>
              <a:ext uri="{FF2B5EF4-FFF2-40B4-BE49-F238E27FC236}">
                <a16:creationId xmlns:a16="http://schemas.microsoft.com/office/drawing/2014/main" id="{39101E53-3AEF-5EF5-51BE-7ED8FD76A3F0}"/>
              </a:ext>
            </a:extLst>
          </p:cNvPr>
          <p:cNvPicPr>
            <a:picLocks noChangeAspect="1"/>
          </p:cNvPicPr>
          <p:nvPr/>
        </p:nvPicPr>
        <p:blipFill>
          <a:blip r:embed="rId2"/>
          <a:stretch>
            <a:fillRect/>
          </a:stretch>
        </p:blipFill>
        <p:spPr>
          <a:xfrm>
            <a:off x="176348" y="680667"/>
            <a:ext cx="8791303" cy="5496665"/>
          </a:xfrm>
          <a:prstGeom prst="rect">
            <a:avLst/>
          </a:prstGeom>
        </p:spPr>
      </p:pic>
    </p:spTree>
    <p:extLst>
      <p:ext uri="{BB962C8B-B14F-4D97-AF65-F5344CB8AC3E}">
        <p14:creationId xmlns:p14="http://schemas.microsoft.com/office/powerpoint/2010/main" val="1760881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2CD91A62-2ECA-5628-A117-BDA6B46C9A5D}"/>
              </a:ext>
            </a:extLst>
          </p:cNvPr>
          <p:cNvPicPr>
            <a:picLocks noChangeAspect="1"/>
          </p:cNvPicPr>
          <p:nvPr/>
        </p:nvPicPr>
        <p:blipFill>
          <a:blip r:embed="rId2"/>
          <a:stretch>
            <a:fillRect/>
          </a:stretch>
        </p:blipFill>
        <p:spPr>
          <a:xfrm>
            <a:off x="305392" y="0"/>
            <a:ext cx="8533215" cy="6858000"/>
          </a:xfrm>
          <a:prstGeom prst="rect">
            <a:avLst/>
          </a:prstGeom>
        </p:spPr>
      </p:pic>
      <p:sp>
        <p:nvSpPr>
          <p:cNvPr id="3" name="TekstSylinder 2">
            <a:extLst>
              <a:ext uri="{FF2B5EF4-FFF2-40B4-BE49-F238E27FC236}">
                <a16:creationId xmlns:a16="http://schemas.microsoft.com/office/drawing/2014/main" id="{08200201-B3A1-55EE-C3E4-C835269D365B}"/>
              </a:ext>
            </a:extLst>
          </p:cNvPr>
          <p:cNvSpPr txBox="1"/>
          <p:nvPr/>
        </p:nvSpPr>
        <p:spPr>
          <a:xfrm>
            <a:off x="1531916" y="6080167"/>
            <a:ext cx="6329548" cy="369332"/>
          </a:xfrm>
          <a:prstGeom prst="rect">
            <a:avLst/>
          </a:prstGeom>
          <a:noFill/>
        </p:spPr>
        <p:txBody>
          <a:bodyPr wrap="square" rtlCol="0">
            <a:spAutoFit/>
          </a:bodyPr>
          <a:lstStyle/>
          <a:p>
            <a:r>
              <a:rPr lang="nb-NO" dirty="0"/>
              <a:t>17 </a:t>
            </a:r>
            <a:r>
              <a:rPr lang="nb-NO" dirty="0" err="1"/>
              <a:t>Chzech</a:t>
            </a:r>
            <a:r>
              <a:rPr lang="nb-NO" dirty="0"/>
              <a:t> immigrants </a:t>
            </a:r>
            <a:r>
              <a:rPr lang="nb-NO" dirty="0" err="1"/>
              <a:t>with</a:t>
            </a:r>
            <a:r>
              <a:rPr lang="nb-NO" dirty="0"/>
              <a:t> Lange-</a:t>
            </a:r>
            <a:r>
              <a:rPr lang="nb-NO" dirty="0" err="1"/>
              <a:t>Uhlig</a:t>
            </a:r>
            <a:r>
              <a:rPr lang="nb-NO" dirty="0"/>
              <a:t> concertinas, Chicago 1893</a:t>
            </a:r>
            <a:endParaRPr dirty="0"/>
          </a:p>
        </p:txBody>
      </p:sp>
      <p:sp>
        <p:nvSpPr>
          <p:cNvPr id="4" name="TekstSylinder 3">
            <a:extLst>
              <a:ext uri="{FF2B5EF4-FFF2-40B4-BE49-F238E27FC236}">
                <a16:creationId xmlns:a16="http://schemas.microsoft.com/office/drawing/2014/main" id="{61D9066B-4600-0FD6-3C14-8911146FDC30}"/>
              </a:ext>
            </a:extLst>
          </p:cNvPr>
          <p:cNvSpPr txBox="1"/>
          <p:nvPr/>
        </p:nvSpPr>
        <p:spPr>
          <a:xfrm>
            <a:off x="1615043" y="6449499"/>
            <a:ext cx="6329548" cy="369332"/>
          </a:xfrm>
          <a:prstGeom prst="rect">
            <a:avLst/>
          </a:prstGeom>
          <a:noFill/>
        </p:spPr>
        <p:txBody>
          <a:bodyPr wrap="square" rtlCol="0">
            <a:spAutoFit/>
          </a:bodyPr>
          <a:lstStyle/>
          <a:p>
            <a:r>
              <a:rPr lang="nb-NO" dirty="0"/>
              <a:t>17 </a:t>
            </a:r>
            <a:r>
              <a:rPr lang="nb-NO" dirty="0" err="1"/>
              <a:t>immigrati</a:t>
            </a:r>
            <a:r>
              <a:rPr lang="nb-NO" dirty="0"/>
              <a:t> </a:t>
            </a:r>
            <a:r>
              <a:rPr lang="nb-NO" dirty="0" err="1"/>
              <a:t>Chzech</a:t>
            </a:r>
            <a:r>
              <a:rPr lang="nb-NO" dirty="0"/>
              <a:t> con </a:t>
            </a:r>
            <a:r>
              <a:rPr lang="nb-NO" dirty="0" err="1"/>
              <a:t>concertine</a:t>
            </a:r>
            <a:r>
              <a:rPr lang="nb-NO" dirty="0"/>
              <a:t> Lange-</a:t>
            </a:r>
            <a:r>
              <a:rPr lang="nb-NO" dirty="0" err="1"/>
              <a:t>Uhlig</a:t>
            </a:r>
            <a:r>
              <a:rPr lang="nb-NO" dirty="0"/>
              <a:t>, Chicago 1893</a:t>
            </a:r>
            <a:endParaRPr dirty="0"/>
          </a:p>
        </p:txBody>
      </p:sp>
    </p:spTree>
    <p:extLst>
      <p:ext uri="{BB962C8B-B14F-4D97-AF65-F5344CB8AC3E}">
        <p14:creationId xmlns:p14="http://schemas.microsoft.com/office/powerpoint/2010/main" val="57370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1A5C6A40-1186-364D-9985-BA0BFB5CA896}"/>
              </a:ext>
            </a:extLst>
          </p:cNvPr>
          <p:cNvPicPr>
            <a:picLocks noChangeAspect="1"/>
          </p:cNvPicPr>
          <p:nvPr/>
        </p:nvPicPr>
        <p:blipFill>
          <a:blip r:embed="rId3">
            <a:lum/>
            <a:alphaModFix/>
          </a:blip>
          <a:srcRect/>
          <a:stretch>
            <a:fillRect/>
          </a:stretch>
        </p:blipFill>
        <p:spPr>
          <a:xfrm>
            <a:off x="82438" y="0"/>
            <a:ext cx="8295312" cy="6858000"/>
          </a:xfrm>
          <a:prstGeom prst="rect">
            <a:avLst/>
          </a:prstGeom>
          <a:noFill/>
          <a:ln cap="flat">
            <a:noFill/>
          </a:ln>
        </p:spPr>
      </p:pic>
      <p:sp>
        <p:nvSpPr>
          <p:cNvPr id="3" name="TekstSylinder 2">
            <a:extLst>
              <a:ext uri="{FF2B5EF4-FFF2-40B4-BE49-F238E27FC236}">
                <a16:creationId xmlns:a16="http://schemas.microsoft.com/office/drawing/2014/main" id="{7CFBA06B-B18C-A148-5BD5-BBC53C306DEB}"/>
              </a:ext>
            </a:extLst>
          </p:cNvPr>
          <p:cNvSpPr txBox="1"/>
          <p:nvPr/>
        </p:nvSpPr>
        <p:spPr>
          <a:xfrm>
            <a:off x="6289482" y="2274073"/>
            <a:ext cx="1550504" cy="577081"/>
          </a:xfrm>
          <a:prstGeom prst="rect">
            <a:avLst/>
          </a:prstGeom>
          <a:noFill/>
        </p:spPr>
        <p:txBody>
          <a:bodyPr wrap="square" rtlCol="0">
            <a:spAutoFit/>
          </a:bodyPr>
          <a:lstStyle/>
          <a:p>
            <a:r>
              <a:rPr lang="nb-NO" sz="1050" dirty="0" err="1"/>
              <a:t>Bandonion</a:t>
            </a:r>
            <a:r>
              <a:rPr lang="nb-NO" sz="1050" dirty="0"/>
              <a:t>- and concertina </a:t>
            </a:r>
            <a:r>
              <a:rPr lang="nb-NO" sz="1050" dirty="0" err="1"/>
              <a:t>clubs</a:t>
            </a:r>
            <a:r>
              <a:rPr lang="nb-NO" sz="1050" dirty="0"/>
              <a:t> </a:t>
            </a:r>
            <a:r>
              <a:rPr lang="nb-NO" sz="1050" dirty="0" err="1"/>
              <a:t>ca</a:t>
            </a:r>
            <a:r>
              <a:rPr lang="nb-NO" sz="1050" dirty="0"/>
              <a:t> 1930</a:t>
            </a:r>
          </a:p>
          <a:p>
            <a:r>
              <a:rPr lang="nb-NO" sz="1050" dirty="0" err="1"/>
              <a:t>Schroll</a:t>
            </a:r>
            <a:r>
              <a:rPr lang="nb-NO" sz="1050" dirty="0"/>
              <a:t> 2021</a:t>
            </a:r>
            <a:endParaRPr sz="1050" dirty="0"/>
          </a:p>
        </p:txBody>
      </p:sp>
      <p:sp>
        <p:nvSpPr>
          <p:cNvPr id="4" name="TekstSylinder 3">
            <a:extLst>
              <a:ext uri="{FF2B5EF4-FFF2-40B4-BE49-F238E27FC236}">
                <a16:creationId xmlns:a16="http://schemas.microsoft.com/office/drawing/2014/main" id="{B77635A7-F9E6-CAD3-424E-745E2AFF177D}"/>
              </a:ext>
            </a:extLst>
          </p:cNvPr>
          <p:cNvSpPr txBox="1"/>
          <p:nvPr/>
        </p:nvSpPr>
        <p:spPr>
          <a:xfrm>
            <a:off x="159026" y="111318"/>
            <a:ext cx="4071068" cy="646331"/>
          </a:xfrm>
          <a:prstGeom prst="rect">
            <a:avLst/>
          </a:prstGeom>
          <a:noFill/>
        </p:spPr>
        <p:txBody>
          <a:bodyPr wrap="square" rtlCol="0">
            <a:spAutoFit/>
          </a:bodyPr>
          <a:lstStyle/>
          <a:p>
            <a:r>
              <a:rPr lang="nb-NO" dirty="0" err="1"/>
              <a:t>Bandonion</a:t>
            </a:r>
            <a:r>
              <a:rPr lang="nb-NO" dirty="0"/>
              <a:t>- and concertina </a:t>
            </a:r>
            <a:r>
              <a:rPr lang="nb-NO" dirty="0" err="1"/>
              <a:t>clubs</a:t>
            </a:r>
            <a:r>
              <a:rPr lang="nb-NO" dirty="0"/>
              <a:t> in 1937 (</a:t>
            </a:r>
            <a:r>
              <a:rPr lang="nb-NO" dirty="0" err="1"/>
              <a:t>Schroll</a:t>
            </a:r>
            <a:r>
              <a:rPr lang="nb-NO" dirty="0"/>
              <a:t> 2021) </a:t>
            </a:r>
            <a:endParaRPr dirty="0"/>
          </a:p>
        </p:txBody>
      </p:sp>
    </p:spTree>
    <p:extLst>
      <p:ext uri="{BB962C8B-B14F-4D97-AF65-F5344CB8AC3E}">
        <p14:creationId xmlns:p14="http://schemas.microsoft.com/office/powerpoint/2010/main" val="107687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54">
            <a:extLst>
              <a:ext uri="{FF2B5EF4-FFF2-40B4-BE49-F238E27FC236}">
                <a16:creationId xmlns:a16="http://schemas.microsoft.com/office/drawing/2014/main" id="{374406B3-F8E5-0AB6-A761-87D53185EC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0632" y="314544"/>
            <a:ext cx="6285230" cy="5207635"/>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a:extLst>
              <a:ext uri="{FF2B5EF4-FFF2-40B4-BE49-F238E27FC236}">
                <a16:creationId xmlns:a16="http://schemas.microsoft.com/office/drawing/2014/main" id="{0F4E5A66-EFC6-58A2-E32F-CD4061369275}"/>
              </a:ext>
            </a:extLst>
          </p:cNvPr>
          <p:cNvSpPr txBox="1"/>
          <p:nvPr/>
        </p:nvSpPr>
        <p:spPr>
          <a:xfrm>
            <a:off x="1310632" y="5735782"/>
            <a:ext cx="6285230" cy="523220"/>
          </a:xfrm>
          <a:prstGeom prst="rect">
            <a:avLst/>
          </a:prstGeom>
          <a:noFill/>
        </p:spPr>
        <p:txBody>
          <a:bodyPr wrap="square" rtlCol="0">
            <a:spAutoFit/>
          </a:bodyPr>
          <a:lstStyle/>
          <a:p>
            <a:r>
              <a:rPr lang="nb-NO" sz="2800" dirty="0" err="1"/>
              <a:t>Notation</a:t>
            </a:r>
            <a:r>
              <a:rPr lang="nb-NO" sz="2800" dirty="0"/>
              <a:t> system </a:t>
            </a:r>
            <a:r>
              <a:rPr lang="nb-NO" sz="2800" dirty="0" err="1"/>
              <a:t>with</a:t>
            </a:r>
            <a:r>
              <a:rPr lang="nb-NO" sz="2800" dirty="0"/>
              <a:t> </a:t>
            </a:r>
            <a:r>
              <a:rPr lang="nb-NO" sz="2800" dirty="0" err="1"/>
              <a:t>signs</a:t>
            </a:r>
            <a:r>
              <a:rPr lang="nb-NO" sz="2800" dirty="0"/>
              <a:t> and </a:t>
            </a:r>
            <a:r>
              <a:rPr lang="nb-NO" sz="2800" dirty="0" err="1"/>
              <a:t>numbers</a:t>
            </a:r>
            <a:endParaRPr dirty="0"/>
          </a:p>
        </p:txBody>
      </p:sp>
    </p:spTree>
    <p:extLst>
      <p:ext uri="{BB962C8B-B14F-4D97-AF65-F5344CB8AC3E}">
        <p14:creationId xmlns:p14="http://schemas.microsoft.com/office/powerpoint/2010/main" val="41305986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F0D19F-A972-2EC1-0CD3-BFAAB2B935E7}"/>
              </a:ext>
            </a:extLst>
          </p:cNvPr>
          <p:cNvSpPr>
            <a:spLocks noGrp="1"/>
          </p:cNvSpPr>
          <p:nvPr>
            <p:ph type="title"/>
          </p:nvPr>
        </p:nvSpPr>
        <p:spPr>
          <a:xfrm>
            <a:off x="628650" y="365127"/>
            <a:ext cx="7886700" cy="823594"/>
          </a:xfrm>
        </p:spPr>
        <p:txBody>
          <a:bodyPr>
            <a:normAutofit/>
          </a:bodyPr>
          <a:lstStyle/>
          <a:p>
            <a:r>
              <a:rPr lang="nb-NO" sz="3600" b="1" dirty="0"/>
              <a:t>FROM BAND TO ARNOLD</a:t>
            </a:r>
            <a:endParaRPr sz="3600" b="1" dirty="0"/>
          </a:p>
        </p:txBody>
      </p:sp>
      <p:sp>
        <p:nvSpPr>
          <p:cNvPr id="3" name="Plassholder for innhold 2">
            <a:extLst>
              <a:ext uri="{FF2B5EF4-FFF2-40B4-BE49-F238E27FC236}">
                <a16:creationId xmlns:a16="http://schemas.microsoft.com/office/drawing/2014/main" id="{F30F275F-2C6D-4BE4-63CE-A014F6A5C9E2}"/>
              </a:ext>
            </a:extLst>
          </p:cNvPr>
          <p:cNvSpPr>
            <a:spLocks noGrp="1"/>
          </p:cNvSpPr>
          <p:nvPr>
            <p:ph idx="1"/>
          </p:nvPr>
        </p:nvSpPr>
        <p:spPr>
          <a:xfrm>
            <a:off x="248195" y="1188721"/>
            <a:ext cx="8267155" cy="4872445"/>
          </a:xfrm>
        </p:spPr>
        <p:txBody>
          <a:bodyPr>
            <a:normAutofit fontScale="92500" lnSpcReduction="20000"/>
          </a:bodyPr>
          <a:lstStyle/>
          <a:p>
            <a:r>
              <a:rPr lang="nb-NO" sz="2400" dirty="0" err="1"/>
              <a:t>Band’s</a:t>
            </a:r>
            <a:r>
              <a:rPr lang="nb-NO" sz="2400" dirty="0"/>
              <a:t> instruments </a:t>
            </a:r>
            <a:r>
              <a:rPr lang="nb-NO" sz="2400" dirty="0" err="1"/>
              <a:t>were</a:t>
            </a:r>
            <a:r>
              <a:rPr lang="nb-NO" sz="2400" dirty="0"/>
              <a:t> </a:t>
            </a:r>
            <a:r>
              <a:rPr lang="nb-NO" sz="2400" dirty="0" err="1"/>
              <a:t>of</a:t>
            </a:r>
            <a:r>
              <a:rPr lang="nb-NO" sz="2400" dirty="0"/>
              <a:t> </a:t>
            </a:r>
            <a:r>
              <a:rPr lang="nb-NO" sz="2400" dirty="0" err="1"/>
              <a:t>good</a:t>
            </a:r>
            <a:r>
              <a:rPr lang="nb-NO" sz="2400" dirty="0"/>
              <a:t> </a:t>
            </a:r>
            <a:r>
              <a:rPr lang="nb-NO" sz="2400" dirty="0" err="1"/>
              <a:t>quality</a:t>
            </a:r>
            <a:r>
              <a:rPr lang="nb-NO" sz="2400" dirty="0"/>
              <a:t>, and </a:t>
            </a:r>
            <a:r>
              <a:rPr lang="nb-NO" sz="2400" dirty="0" err="1"/>
              <a:t>the</a:t>
            </a:r>
            <a:r>
              <a:rPr lang="nb-NO" sz="2400" dirty="0"/>
              <a:t> </a:t>
            </a:r>
            <a:r>
              <a:rPr lang="nb-NO" sz="2400" dirty="0" err="1"/>
              <a:t>growing</a:t>
            </a:r>
            <a:r>
              <a:rPr lang="nb-NO" sz="2400" dirty="0"/>
              <a:t> body </a:t>
            </a:r>
            <a:r>
              <a:rPr lang="nb-NO" sz="2400" dirty="0" err="1"/>
              <a:t>of</a:t>
            </a:r>
            <a:r>
              <a:rPr lang="nb-NO" sz="2400" dirty="0"/>
              <a:t> </a:t>
            </a:r>
            <a:r>
              <a:rPr lang="nb-NO" sz="2400" dirty="0" err="1"/>
              <a:t>sheet</a:t>
            </a:r>
            <a:r>
              <a:rPr lang="nb-NO" sz="2400" dirty="0"/>
              <a:t> </a:t>
            </a:r>
            <a:r>
              <a:rPr lang="nb-NO" sz="2400" dirty="0" err="1"/>
              <a:t>music</a:t>
            </a:r>
            <a:r>
              <a:rPr lang="nb-NO" sz="2400" dirty="0"/>
              <a:t> from </a:t>
            </a:r>
            <a:r>
              <a:rPr lang="nb-NO" sz="2400" dirty="0" err="1"/>
              <a:t>the</a:t>
            </a:r>
            <a:r>
              <a:rPr lang="nb-NO" sz="2400" dirty="0"/>
              <a:t> </a:t>
            </a:r>
            <a:r>
              <a:rPr lang="nb-NO" sz="2400" dirty="0" err="1"/>
              <a:t>company</a:t>
            </a:r>
            <a:r>
              <a:rPr lang="nb-NO" sz="2400" dirty="0"/>
              <a:t> </a:t>
            </a:r>
            <a:r>
              <a:rPr lang="nb-NO" sz="2400" dirty="0" err="1"/>
              <a:t>was</a:t>
            </a:r>
            <a:r>
              <a:rPr lang="nb-NO" sz="2400" dirty="0"/>
              <a:t> </a:t>
            </a:r>
            <a:r>
              <a:rPr lang="nb-NO" sz="2400" dirty="0" err="1"/>
              <a:t>always</a:t>
            </a:r>
            <a:r>
              <a:rPr lang="nb-NO" sz="2400" dirty="0"/>
              <a:t> in </a:t>
            </a:r>
            <a:r>
              <a:rPr lang="nb-NO" sz="2400" dirty="0" err="1"/>
              <a:t>traditional</a:t>
            </a:r>
            <a:r>
              <a:rPr lang="nb-NO" sz="2400" dirty="0"/>
              <a:t> form, not </a:t>
            </a:r>
            <a:r>
              <a:rPr lang="nb-NO" sz="2400" dirty="0" err="1"/>
              <a:t>with</a:t>
            </a:r>
            <a:r>
              <a:rPr lang="nb-NO" sz="2400" dirty="0"/>
              <a:t> </a:t>
            </a:r>
            <a:r>
              <a:rPr lang="nb-NO" sz="2400" dirty="0" err="1"/>
              <a:t>signs</a:t>
            </a:r>
            <a:r>
              <a:rPr lang="nb-NO" sz="2400" dirty="0"/>
              <a:t> and </a:t>
            </a:r>
            <a:r>
              <a:rPr lang="nb-NO" sz="2400" dirty="0" err="1"/>
              <a:t>numbers</a:t>
            </a:r>
            <a:endParaRPr lang="nb-NO" sz="2400" dirty="0"/>
          </a:p>
          <a:p>
            <a:r>
              <a:rPr lang="nb-NO" sz="2400" dirty="0"/>
              <a:t>Ernst Louis Arnold in </a:t>
            </a:r>
            <a:r>
              <a:rPr lang="nb-NO" sz="2400" dirty="0" err="1"/>
              <a:t>Carlsfeld</a:t>
            </a:r>
            <a:r>
              <a:rPr lang="nb-NO" sz="2400" dirty="0"/>
              <a:t> </a:t>
            </a:r>
            <a:r>
              <a:rPr lang="nb-NO" sz="2400" dirty="0" err="1"/>
              <a:t>started</a:t>
            </a:r>
            <a:r>
              <a:rPr lang="nb-NO" sz="2400" dirty="0"/>
              <a:t> his </a:t>
            </a:r>
            <a:r>
              <a:rPr lang="nb-NO" sz="2400" dirty="0" err="1"/>
              <a:t>production</a:t>
            </a:r>
            <a:r>
              <a:rPr lang="nb-NO" sz="2400" dirty="0"/>
              <a:t> in 1864 </a:t>
            </a:r>
            <a:r>
              <a:rPr lang="nb-NO" sz="2400" dirty="0" err="1"/>
              <a:t>with</a:t>
            </a:r>
            <a:r>
              <a:rPr lang="nb-NO" sz="2400" dirty="0"/>
              <a:t> </a:t>
            </a:r>
            <a:r>
              <a:rPr lang="nb-NO" sz="2400" dirty="0" err="1"/>
              <a:t>the</a:t>
            </a:r>
            <a:r>
              <a:rPr lang="nb-NO" sz="2400" dirty="0"/>
              <a:t> same </a:t>
            </a:r>
            <a:r>
              <a:rPr lang="nb-NO" sz="2400" dirty="0" err="1"/>
              <a:t>quality</a:t>
            </a:r>
            <a:r>
              <a:rPr lang="nb-NO" sz="2400" dirty="0"/>
              <a:t> instruments. </a:t>
            </a:r>
            <a:r>
              <a:rPr lang="nb-NO" sz="2400" dirty="0" err="1"/>
              <a:t>Compare</a:t>
            </a:r>
            <a:r>
              <a:rPr lang="nb-NO" sz="2400" dirty="0"/>
              <a:t> instruments F (7, Band) and G (38, ELA) </a:t>
            </a:r>
            <a:r>
              <a:rPr lang="nb-NO" sz="2400" dirty="0" err="1"/>
              <a:t>that</a:t>
            </a:r>
            <a:r>
              <a:rPr lang="nb-NO" sz="2400" dirty="0"/>
              <a:t> </a:t>
            </a:r>
            <a:r>
              <a:rPr lang="nb-NO" sz="2400" dirty="0" err="1"/>
              <a:t>are</a:t>
            </a:r>
            <a:r>
              <a:rPr lang="nb-NO" sz="2400" dirty="0"/>
              <a:t> </a:t>
            </a:r>
            <a:r>
              <a:rPr lang="nb-NO" sz="2400" dirty="0" err="1"/>
              <a:t>very</a:t>
            </a:r>
            <a:r>
              <a:rPr lang="nb-NO" sz="2400" dirty="0"/>
              <a:t> </a:t>
            </a:r>
            <a:r>
              <a:rPr lang="nb-NO" sz="2400" dirty="0" err="1"/>
              <a:t>similar</a:t>
            </a:r>
            <a:r>
              <a:rPr lang="nb-NO" sz="2400" dirty="0"/>
              <a:t> in </a:t>
            </a:r>
            <a:r>
              <a:rPr lang="nb-NO" sz="2400" dirty="0" err="1"/>
              <a:t>construction</a:t>
            </a:r>
            <a:r>
              <a:rPr lang="nb-NO" sz="2400" dirty="0"/>
              <a:t>, </a:t>
            </a:r>
            <a:r>
              <a:rPr lang="nb-NO" sz="2400" dirty="0" err="1"/>
              <a:t>with</a:t>
            </a:r>
            <a:r>
              <a:rPr lang="nb-NO" sz="2400" dirty="0"/>
              <a:t> </a:t>
            </a:r>
            <a:r>
              <a:rPr lang="nb-NO" sz="2400" dirty="0" err="1"/>
              <a:t>octave</a:t>
            </a:r>
            <a:r>
              <a:rPr lang="nb-NO" sz="2400" dirty="0"/>
              <a:t> </a:t>
            </a:r>
            <a:r>
              <a:rPr lang="nb-NO" sz="2400" dirty="0" err="1"/>
              <a:t>stops</a:t>
            </a:r>
            <a:r>
              <a:rPr lang="nb-NO" sz="2400" dirty="0"/>
              <a:t> and </a:t>
            </a:r>
            <a:r>
              <a:rPr lang="nb-NO" sz="2400" dirty="0" err="1"/>
              <a:t>extra</a:t>
            </a:r>
            <a:r>
              <a:rPr lang="nb-NO" sz="2400" dirty="0"/>
              <a:t> </a:t>
            </a:r>
            <a:r>
              <a:rPr lang="nb-NO" sz="2400" dirty="0" err="1"/>
              <a:t>frame</a:t>
            </a:r>
            <a:r>
              <a:rPr lang="nb-NO" sz="2400" dirty="0"/>
              <a:t>. </a:t>
            </a:r>
            <a:r>
              <a:rPr lang="nb-NO" sz="2400" dirty="0">
                <a:hlinkClick r:id="rId2"/>
              </a:rPr>
              <a:t>https://oabandoneon.com/utstilling</a:t>
            </a:r>
            <a:r>
              <a:rPr lang="nb-NO" sz="2400" dirty="0"/>
              <a:t> </a:t>
            </a:r>
          </a:p>
          <a:p>
            <a:endParaRPr lang="nb-NO" sz="2400" dirty="0"/>
          </a:p>
          <a:p>
            <a:endParaRPr lang="nb-NO" sz="2400" dirty="0"/>
          </a:p>
          <a:p>
            <a:r>
              <a:rPr lang="nb-NO" sz="2400" dirty="0"/>
              <a:t>Gli </a:t>
            </a:r>
            <a:r>
              <a:rPr lang="nb-NO" sz="2400" dirty="0" err="1"/>
              <a:t>strumenti</a:t>
            </a:r>
            <a:r>
              <a:rPr lang="nb-NO" sz="2400" dirty="0"/>
              <a:t> </a:t>
            </a:r>
            <a:r>
              <a:rPr lang="nb-NO" sz="2400" dirty="0" err="1"/>
              <a:t>della</a:t>
            </a:r>
            <a:r>
              <a:rPr lang="nb-NO" sz="2400" dirty="0"/>
              <a:t> Band </a:t>
            </a:r>
            <a:r>
              <a:rPr lang="nb-NO" sz="2400" dirty="0" err="1"/>
              <a:t>erano</a:t>
            </a:r>
            <a:r>
              <a:rPr lang="nb-NO" sz="2400" dirty="0"/>
              <a:t> di </a:t>
            </a:r>
            <a:r>
              <a:rPr lang="nb-NO" sz="2400" dirty="0" err="1"/>
              <a:t>buona</a:t>
            </a:r>
            <a:r>
              <a:rPr lang="nb-NO" sz="2400" dirty="0"/>
              <a:t> </a:t>
            </a:r>
            <a:r>
              <a:rPr lang="nb-NO" sz="2400" dirty="0" err="1"/>
              <a:t>qualità</a:t>
            </a:r>
            <a:r>
              <a:rPr lang="nb-NO" sz="2400" dirty="0"/>
              <a:t> e il </a:t>
            </a:r>
            <a:r>
              <a:rPr lang="nb-NO" sz="2400" dirty="0" err="1"/>
              <a:t>crescente</a:t>
            </a:r>
            <a:r>
              <a:rPr lang="nb-NO" sz="2400" dirty="0"/>
              <a:t> </a:t>
            </a:r>
            <a:r>
              <a:rPr lang="nb-NO" sz="2400" dirty="0" err="1"/>
              <a:t>corpo</a:t>
            </a:r>
            <a:r>
              <a:rPr lang="nb-NO" sz="2400" dirty="0"/>
              <a:t> di </a:t>
            </a:r>
            <a:r>
              <a:rPr lang="nb-NO" sz="2400" dirty="0" err="1"/>
              <a:t>spartiti</a:t>
            </a:r>
            <a:r>
              <a:rPr lang="nb-NO" sz="2400" dirty="0"/>
              <a:t> </a:t>
            </a:r>
            <a:r>
              <a:rPr lang="nb-NO" sz="2400" dirty="0" err="1"/>
              <a:t>della</a:t>
            </a:r>
            <a:r>
              <a:rPr lang="nb-NO" sz="2400" dirty="0"/>
              <a:t> </a:t>
            </a:r>
            <a:r>
              <a:rPr lang="nb-NO" sz="2400" dirty="0" err="1"/>
              <a:t>compagnia</a:t>
            </a:r>
            <a:r>
              <a:rPr lang="nb-NO" sz="2400" dirty="0"/>
              <a:t> </a:t>
            </a:r>
            <a:r>
              <a:rPr lang="nb-NO" sz="2400" dirty="0" err="1"/>
              <a:t>era</a:t>
            </a:r>
            <a:r>
              <a:rPr lang="nb-NO" sz="2400" dirty="0"/>
              <a:t> </a:t>
            </a:r>
            <a:r>
              <a:rPr lang="nb-NO" sz="2400" dirty="0" err="1"/>
              <a:t>sempre</a:t>
            </a:r>
            <a:r>
              <a:rPr lang="nb-NO" sz="2400" dirty="0"/>
              <a:t> in forma </a:t>
            </a:r>
            <a:r>
              <a:rPr lang="nb-NO" sz="2400" dirty="0" err="1"/>
              <a:t>tradizionale</a:t>
            </a:r>
            <a:r>
              <a:rPr lang="nb-NO" sz="2400" dirty="0"/>
              <a:t>, non con </a:t>
            </a:r>
            <a:r>
              <a:rPr lang="nb-NO" sz="2400" dirty="0" err="1"/>
              <a:t>segni</a:t>
            </a:r>
            <a:r>
              <a:rPr lang="nb-NO" sz="2400" dirty="0"/>
              <a:t> e </a:t>
            </a:r>
            <a:r>
              <a:rPr lang="nb-NO" sz="2400" dirty="0" err="1"/>
              <a:t>numeri</a:t>
            </a:r>
            <a:r>
              <a:rPr lang="nb-NO" sz="2400" dirty="0"/>
              <a:t>. </a:t>
            </a:r>
          </a:p>
          <a:p>
            <a:r>
              <a:rPr lang="nb-NO" sz="2400" dirty="0"/>
              <a:t>Ernst Louis Arnold a </a:t>
            </a:r>
            <a:r>
              <a:rPr lang="nb-NO" sz="2400" dirty="0" err="1"/>
              <a:t>Carlsfeld</a:t>
            </a:r>
            <a:r>
              <a:rPr lang="nb-NO" sz="2400" dirty="0"/>
              <a:t> </a:t>
            </a:r>
            <a:r>
              <a:rPr lang="nb-NO" sz="2400" dirty="0" err="1"/>
              <a:t>iniziò</a:t>
            </a:r>
            <a:r>
              <a:rPr lang="nb-NO" sz="2400" dirty="0"/>
              <a:t> la sua </a:t>
            </a:r>
            <a:r>
              <a:rPr lang="nb-NO" sz="2400" dirty="0" err="1"/>
              <a:t>produzione</a:t>
            </a:r>
            <a:r>
              <a:rPr lang="nb-NO" sz="2400" dirty="0"/>
              <a:t> </a:t>
            </a:r>
            <a:r>
              <a:rPr lang="nb-NO" sz="2400" dirty="0" err="1"/>
              <a:t>nel</a:t>
            </a:r>
            <a:r>
              <a:rPr lang="nb-NO" sz="2400" dirty="0"/>
              <a:t> 1864 con gli </a:t>
            </a:r>
            <a:r>
              <a:rPr lang="nb-NO" sz="2400" dirty="0" err="1"/>
              <a:t>stessi</a:t>
            </a:r>
            <a:r>
              <a:rPr lang="nb-NO" sz="2400" dirty="0"/>
              <a:t> </a:t>
            </a:r>
            <a:r>
              <a:rPr lang="nb-NO" sz="2400" dirty="0" err="1"/>
              <a:t>strumenti</a:t>
            </a:r>
            <a:r>
              <a:rPr lang="nb-NO" sz="2400" dirty="0"/>
              <a:t> di </a:t>
            </a:r>
            <a:r>
              <a:rPr lang="nb-NO" sz="2400" dirty="0" err="1"/>
              <a:t>qualità</a:t>
            </a:r>
            <a:r>
              <a:rPr lang="nb-NO" sz="2400" dirty="0"/>
              <a:t>. </a:t>
            </a:r>
            <a:r>
              <a:rPr lang="nb-NO" sz="2400" dirty="0" err="1"/>
              <a:t>Confronta</a:t>
            </a:r>
            <a:r>
              <a:rPr lang="nb-NO" sz="2400" dirty="0"/>
              <a:t> gli </a:t>
            </a:r>
            <a:r>
              <a:rPr lang="nb-NO" sz="2400" dirty="0" err="1"/>
              <a:t>strumenti</a:t>
            </a:r>
            <a:r>
              <a:rPr lang="nb-NO" sz="2400" dirty="0"/>
              <a:t> F (7, Band) e G (38, ELA) </a:t>
            </a:r>
            <a:r>
              <a:rPr lang="nb-NO" sz="2400" dirty="0" err="1"/>
              <a:t>che</a:t>
            </a:r>
            <a:r>
              <a:rPr lang="nb-NO" sz="2400" dirty="0"/>
              <a:t> </a:t>
            </a:r>
            <a:r>
              <a:rPr lang="nb-NO" sz="2400" dirty="0" err="1"/>
              <a:t>sono</a:t>
            </a:r>
            <a:r>
              <a:rPr lang="nb-NO" sz="2400" dirty="0"/>
              <a:t> molto simili </a:t>
            </a:r>
            <a:r>
              <a:rPr lang="nb-NO" sz="2400" dirty="0" err="1"/>
              <a:t>nella</a:t>
            </a:r>
            <a:r>
              <a:rPr lang="nb-NO" sz="2400" dirty="0"/>
              <a:t> </a:t>
            </a:r>
            <a:r>
              <a:rPr lang="nb-NO" sz="2400" dirty="0" err="1"/>
              <a:t>costruzione</a:t>
            </a:r>
            <a:r>
              <a:rPr lang="nb-NO" sz="2400" dirty="0"/>
              <a:t>, con stop di </a:t>
            </a:r>
            <a:r>
              <a:rPr lang="nb-NO" sz="2400" dirty="0" err="1"/>
              <a:t>ottava</a:t>
            </a:r>
            <a:r>
              <a:rPr lang="nb-NO" sz="2400" dirty="0"/>
              <a:t> e </a:t>
            </a:r>
            <a:r>
              <a:rPr lang="nb-NO" sz="2400" dirty="0" err="1"/>
              <a:t>frame</a:t>
            </a:r>
            <a:r>
              <a:rPr lang="nb-NO" sz="2400" dirty="0"/>
              <a:t> </a:t>
            </a:r>
            <a:r>
              <a:rPr lang="nb-NO" sz="2400" dirty="0" err="1"/>
              <a:t>extra</a:t>
            </a:r>
            <a:r>
              <a:rPr lang="nb-NO" sz="2400" dirty="0"/>
              <a:t>. </a:t>
            </a:r>
            <a:r>
              <a:rPr lang="nb-NO" sz="2400" dirty="0" err="1"/>
              <a:t>https</a:t>
            </a:r>
            <a:r>
              <a:rPr lang="nb-NO" sz="2400" dirty="0"/>
              <a:t>://</a:t>
            </a:r>
            <a:r>
              <a:rPr lang="nb-NO" sz="2400" dirty="0" err="1"/>
              <a:t>oabandoneon.com</a:t>
            </a:r>
            <a:r>
              <a:rPr lang="nb-NO" sz="2400" dirty="0"/>
              <a:t>/utstilling </a:t>
            </a:r>
            <a:endParaRPr sz="2400" dirty="0"/>
          </a:p>
        </p:txBody>
      </p:sp>
    </p:spTree>
    <p:extLst>
      <p:ext uri="{BB962C8B-B14F-4D97-AF65-F5344CB8AC3E}">
        <p14:creationId xmlns:p14="http://schemas.microsoft.com/office/powerpoint/2010/main" val="3906404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CA1E7BE2-A5C5-AA90-0D07-224DDD6D4AB2}"/>
              </a:ext>
            </a:extLst>
          </p:cNvPr>
          <p:cNvSpPr txBox="1"/>
          <p:nvPr/>
        </p:nvSpPr>
        <p:spPr>
          <a:xfrm>
            <a:off x="520870" y="349865"/>
            <a:ext cx="7779434" cy="3046988"/>
          </a:xfrm>
          <a:prstGeom prst="rect">
            <a:avLst/>
          </a:prstGeom>
          <a:noFill/>
        </p:spPr>
        <p:txBody>
          <a:bodyPr wrap="square" rtlCol="0">
            <a:spAutoFit/>
          </a:bodyPr>
          <a:lstStyle/>
          <a:p>
            <a:r>
              <a:rPr lang="nb-NO" sz="2400" dirty="0"/>
              <a:t>WHY DID THE BANDONEÓN FIT LIKE HAND IN GLOVE WITH THE DEVELOPING TANGO EXPRESSION?</a:t>
            </a:r>
          </a:p>
          <a:p>
            <a:endParaRPr lang="nb-NO" sz="2400" dirty="0"/>
          </a:p>
          <a:p>
            <a:pPr marL="342900" indent="-342900">
              <a:buAutoNum type="arabicPeriod"/>
            </a:pPr>
            <a:r>
              <a:rPr lang="nb-NO" sz="2000" dirty="0"/>
              <a:t>THE MELANCHOLIC PURE OCTAVE TUNED SOUND</a:t>
            </a:r>
          </a:p>
          <a:p>
            <a:pPr marL="342900" indent="-342900">
              <a:buAutoNum type="arabicPeriod"/>
            </a:pPr>
            <a:r>
              <a:rPr lang="nb-NO" sz="2000" dirty="0"/>
              <a:t>THE POSSIBILITY OF PERCUSSIVE MARCATO PLAYING BY STAMPING THE HEEL, NEVER USED BY THE GERMANS</a:t>
            </a:r>
          </a:p>
          <a:p>
            <a:pPr marL="342900" indent="-342900">
              <a:buAutoNum type="arabicPeriod"/>
            </a:pPr>
            <a:r>
              <a:rPr lang="nb-NO" sz="2000" dirty="0"/>
              <a:t>THE IMMEDIATE POSSIBILITIES OF VIRTUOS SOLO PLAYING</a:t>
            </a:r>
          </a:p>
          <a:p>
            <a:pPr marL="342900" indent="-342900">
              <a:buAutoNum type="arabicPeriod"/>
            </a:pPr>
            <a:r>
              <a:rPr lang="nb-NO" sz="2000" dirty="0"/>
              <a:t>THE TANGO MUSICIANS ALWAYS PLAYED FROM ORDINARY SHEET MUSIC, NOT FROM ARTIFICIAL AND STRANGE WAYS OF NOTATION</a:t>
            </a:r>
          </a:p>
        </p:txBody>
      </p:sp>
      <p:sp>
        <p:nvSpPr>
          <p:cNvPr id="3" name="TekstSylinder 2">
            <a:extLst>
              <a:ext uri="{FF2B5EF4-FFF2-40B4-BE49-F238E27FC236}">
                <a16:creationId xmlns:a16="http://schemas.microsoft.com/office/drawing/2014/main" id="{6420498B-07DA-3CD2-A23D-A3D27925CD29}"/>
              </a:ext>
            </a:extLst>
          </p:cNvPr>
          <p:cNvSpPr txBox="1"/>
          <p:nvPr/>
        </p:nvSpPr>
        <p:spPr>
          <a:xfrm>
            <a:off x="520870" y="3461148"/>
            <a:ext cx="7779434" cy="2985433"/>
          </a:xfrm>
          <a:prstGeom prst="rect">
            <a:avLst/>
          </a:prstGeom>
          <a:noFill/>
        </p:spPr>
        <p:txBody>
          <a:bodyPr wrap="square" rtlCol="0">
            <a:spAutoFit/>
          </a:bodyPr>
          <a:lstStyle/>
          <a:p>
            <a:r>
              <a:rPr lang="nb-NO" sz="2400" dirty="0"/>
              <a:t>PERCHÉ IL BANDONEÓN SI ADATTAVA COME MANO NEL GUANTO CON L'ESPRESSIONE TANGO IN VIA DI SVILUPPO?</a:t>
            </a:r>
          </a:p>
          <a:p>
            <a:endParaRPr lang="nb-NO" sz="2000" dirty="0"/>
          </a:p>
          <a:p>
            <a:pPr marL="514350" indent="-514350">
              <a:buFont typeface="+mj-lt"/>
              <a:buAutoNum type="arabicPeriod"/>
            </a:pPr>
            <a:r>
              <a:rPr lang="nb-NO" sz="2000" dirty="0"/>
              <a:t>IL MALINCONICO SUONO PURO DELL'OTTAVA ACCORDATO
LA POSSIBILITÀ DI SUONARE MARCATO PERCUSSIVO, MAI UTILIZZATO DAI TEDESCHI
LE POSSIBILITÀ IMMEDIATE DI VIRTUOS DA SOLO
I MUSICISTI DI TANGO SUONAVANO SEMPRE DA SPARTITI ORDINARI, NON DA MODI ARTIFICIALI E STRANI DI NOTAZIONE</a:t>
            </a:r>
          </a:p>
        </p:txBody>
      </p:sp>
    </p:spTree>
    <p:extLst>
      <p:ext uri="{BB962C8B-B14F-4D97-AF65-F5344CB8AC3E}">
        <p14:creationId xmlns:p14="http://schemas.microsoft.com/office/powerpoint/2010/main" val="2666460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94B28F-DF65-681E-9B21-1CF142644042}"/>
              </a:ext>
            </a:extLst>
          </p:cNvPr>
          <p:cNvSpPr>
            <a:spLocks noGrp="1"/>
          </p:cNvSpPr>
          <p:nvPr>
            <p:ph type="title"/>
          </p:nvPr>
        </p:nvSpPr>
        <p:spPr/>
        <p:txBody>
          <a:bodyPr>
            <a:normAutofit/>
          </a:bodyPr>
          <a:lstStyle/>
          <a:p>
            <a:r>
              <a:rPr lang="nb-NO" sz="3200" b="1" dirty="0"/>
              <a:t>BECOMING AN AMATEUR LUTHIER</a:t>
            </a:r>
            <a:br>
              <a:rPr lang="nb-NO" sz="3200" b="1" dirty="0"/>
            </a:br>
            <a:r>
              <a:rPr lang="nb-NO" sz="3200" b="1" dirty="0"/>
              <a:t>DIVENTARE LIUTAIO DILETTANTE</a:t>
            </a:r>
            <a:endParaRPr sz="3200" dirty="0"/>
          </a:p>
        </p:txBody>
      </p:sp>
      <p:sp>
        <p:nvSpPr>
          <p:cNvPr id="3" name="Plassholder for innhold 2">
            <a:extLst>
              <a:ext uri="{FF2B5EF4-FFF2-40B4-BE49-F238E27FC236}">
                <a16:creationId xmlns:a16="http://schemas.microsoft.com/office/drawing/2014/main" id="{6E02A2DA-4B9B-B601-09B3-8878DD5AF1A1}"/>
              </a:ext>
            </a:extLst>
          </p:cNvPr>
          <p:cNvSpPr>
            <a:spLocks noGrp="1"/>
          </p:cNvSpPr>
          <p:nvPr>
            <p:ph sz="half" idx="1"/>
          </p:nvPr>
        </p:nvSpPr>
        <p:spPr>
          <a:xfrm>
            <a:off x="628650" y="2008505"/>
            <a:ext cx="3886200" cy="4351338"/>
          </a:xfrm>
        </p:spPr>
        <p:txBody>
          <a:bodyPr>
            <a:normAutofit fontScale="70000" lnSpcReduction="20000"/>
          </a:bodyPr>
          <a:lstStyle/>
          <a:p>
            <a:r>
              <a:rPr lang="en-GB" dirty="0"/>
              <a:t>Two of the smaller instruments from Harry </a:t>
            </a:r>
            <a:r>
              <a:rPr lang="en-GB" dirty="0" err="1"/>
              <a:t>Geuns</a:t>
            </a:r>
            <a:r>
              <a:rPr lang="en-GB" dirty="0"/>
              <a:t> could be used by the young students of </a:t>
            </a:r>
            <a:r>
              <a:rPr lang="en-GB" dirty="0" err="1"/>
              <a:t>Kåre</a:t>
            </a:r>
            <a:r>
              <a:rPr lang="en-GB" dirty="0"/>
              <a:t> </a:t>
            </a:r>
            <a:r>
              <a:rPr lang="en-GB" dirty="0" err="1"/>
              <a:t>Jostein</a:t>
            </a:r>
            <a:r>
              <a:rPr lang="en-GB" dirty="0"/>
              <a:t> Simonsen in Trondheim, among them Andreas </a:t>
            </a:r>
            <a:r>
              <a:rPr lang="en-GB" dirty="0" err="1"/>
              <a:t>Rokseth</a:t>
            </a:r>
            <a:r>
              <a:rPr lang="en-GB" dirty="0"/>
              <a:t> and </a:t>
            </a:r>
            <a:r>
              <a:rPr lang="en-GB" dirty="0" err="1"/>
              <a:t>Åsbjørg</a:t>
            </a:r>
            <a:r>
              <a:rPr lang="en-GB" dirty="0"/>
              <a:t> </a:t>
            </a:r>
            <a:r>
              <a:rPr lang="en-GB" dirty="0" err="1"/>
              <a:t>Ryeng</a:t>
            </a:r>
            <a:endParaRPr lang="en-GB" dirty="0"/>
          </a:p>
          <a:p>
            <a:r>
              <a:rPr lang="en-GB" dirty="0"/>
              <a:t>I started to do repair, but very unprofessionally</a:t>
            </a:r>
          </a:p>
          <a:p>
            <a:r>
              <a:rPr lang="en-GB" dirty="0"/>
              <a:t>Rocco </a:t>
            </a:r>
            <a:r>
              <a:rPr lang="en-GB" dirty="0" err="1"/>
              <a:t>Boness</a:t>
            </a:r>
            <a:r>
              <a:rPr lang="en-GB" dirty="0"/>
              <a:t> (</a:t>
            </a:r>
            <a:r>
              <a:rPr lang="en-GB" dirty="0" err="1"/>
              <a:t>Heins</a:t>
            </a:r>
            <a:r>
              <a:rPr lang="en-GB" dirty="0"/>
              <a:t>) in Oldenburg saw some of my work and was not satisfied. He offered me eight weeks of apprenticeship which I took in three parts in 2008-2009</a:t>
            </a:r>
          </a:p>
          <a:p>
            <a:r>
              <a:rPr lang="en-GB" dirty="0"/>
              <a:t>Now I could do correct repair and tuning for the few Norwegian players</a:t>
            </a:r>
          </a:p>
        </p:txBody>
      </p:sp>
      <p:sp>
        <p:nvSpPr>
          <p:cNvPr id="4" name="Plassholder for innhold 3">
            <a:extLst>
              <a:ext uri="{FF2B5EF4-FFF2-40B4-BE49-F238E27FC236}">
                <a16:creationId xmlns:a16="http://schemas.microsoft.com/office/drawing/2014/main" id="{4F7409F8-90AE-DA1C-86E7-E4633D6D4A49}"/>
              </a:ext>
            </a:extLst>
          </p:cNvPr>
          <p:cNvSpPr>
            <a:spLocks noGrp="1"/>
          </p:cNvSpPr>
          <p:nvPr>
            <p:ph sz="half" idx="2"/>
          </p:nvPr>
        </p:nvSpPr>
        <p:spPr>
          <a:xfrm>
            <a:off x="4629152" y="1917065"/>
            <a:ext cx="3886200" cy="4351338"/>
          </a:xfrm>
        </p:spPr>
        <p:txBody>
          <a:bodyPr>
            <a:normAutofit fontScale="70000" lnSpcReduction="20000"/>
          </a:bodyPr>
          <a:lstStyle/>
          <a:p>
            <a:r>
              <a:rPr lang="it-IT" dirty="0"/>
              <a:t>Due degli strumenti più piccoli di Harry </a:t>
            </a:r>
            <a:r>
              <a:rPr lang="it-IT" dirty="0" err="1"/>
              <a:t>Geuns</a:t>
            </a:r>
            <a:r>
              <a:rPr lang="it-IT" dirty="0"/>
              <a:t> potrebbero essere utilizzati dai giovani studenti di </a:t>
            </a:r>
            <a:r>
              <a:rPr lang="it-IT" dirty="0" err="1"/>
              <a:t>Kåre</a:t>
            </a:r>
            <a:r>
              <a:rPr lang="it-IT" dirty="0"/>
              <a:t> </a:t>
            </a:r>
            <a:r>
              <a:rPr lang="it-IT" dirty="0" err="1"/>
              <a:t>Jostein</a:t>
            </a:r>
            <a:r>
              <a:rPr lang="it-IT" dirty="0"/>
              <a:t> </a:t>
            </a:r>
            <a:r>
              <a:rPr lang="it-IT" dirty="0" err="1"/>
              <a:t>Simonsen</a:t>
            </a:r>
            <a:r>
              <a:rPr lang="it-IT" dirty="0"/>
              <a:t> a Trondheim, tra cui Andreas </a:t>
            </a:r>
            <a:r>
              <a:rPr lang="it-IT" dirty="0" err="1"/>
              <a:t>Rokseth</a:t>
            </a:r>
            <a:r>
              <a:rPr lang="it-IT" dirty="0"/>
              <a:t> e </a:t>
            </a:r>
            <a:r>
              <a:rPr lang="it-IT" dirty="0" err="1"/>
              <a:t>Åsbjørg</a:t>
            </a:r>
            <a:r>
              <a:rPr lang="it-IT" dirty="0"/>
              <a:t> </a:t>
            </a:r>
            <a:r>
              <a:rPr lang="it-IT" dirty="0" err="1"/>
              <a:t>Ryeng</a:t>
            </a:r>
            <a:r>
              <a:rPr lang="it-IT" dirty="0"/>
              <a:t> </a:t>
            </a:r>
          </a:p>
          <a:p>
            <a:r>
              <a:rPr lang="it-IT" dirty="0"/>
              <a:t>Ho iniziato a fare riparazioni, ma in modo molto poco professionale</a:t>
            </a:r>
          </a:p>
          <a:p>
            <a:r>
              <a:rPr lang="it-IT" dirty="0"/>
              <a:t>Rocco </a:t>
            </a:r>
            <a:r>
              <a:rPr lang="it-IT" dirty="0" err="1"/>
              <a:t>Boness</a:t>
            </a:r>
            <a:r>
              <a:rPr lang="it-IT" dirty="0"/>
              <a:t> a Oldenburg ha visto alcuni dei miei lavori e non è rimasto soddisfatto. Mi ha offerto otto settimane di apprendistato che ho preso in tre parti nel 2008-2009 </a:t>
            </a:r>
          </a:p>
          <a:p>
            <a:r>
              <a:rPr lang="it-IT" dirty="0"/>
              <a:t>Ora potrei fare la riparazione e la messa a punto corrette per i pochi giocatori norvegesi</a:t>
            </a:r>
          </a:p>
          <a:p>
            <a:endParaRPr dirty="0"/>
          </a:p>
        </p:txBody>
      </p:sp>
    </p:spTree>
    <p:extLst>
      <p:ext uri="{BB962C8B-B14F-4D97-AF65-F5344CB8AC3E}">
        <p14:creationId xmlns:p14="http://schemas.microsoft.com/office/powerpoint/2010/main" val="2284230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34ED26-ADA5-3F10-0C25-9299F23FAE72}"/>
              </a:ext>
            </a:extLst>
          </p:cNvPr>
          <p:cNvSpPr>
            <a:spLocks noGrp="1"/>
          </p:cNvSpPr>
          <p:nvPr>
            <p:ph type="title"/>
          </p:nvPr>
        </p:nvSpPr>
        <p:spPr>
          <a:xfrm>
            <a:off x="0" y="495756"/>
            <a:ext cx="9144000" cy="1325563"/>
          </a:xfrm>
        </p:spPr>
        <p:txBody>
          <a:bodyPr>
            <a:noAutofit/>
          </a:bodyPr>
          <a:lstStyle/>
          <a:p>
            <a:pPr algn="ctr"/>
            <a:r>
              <a:rPr lang="nb-NO" sz="2000" b="1" dirty="0"/>
              <a:t>WHY ARE SOME AA BANDONEONS OUTSTANDING AND OTHERS JUST VERY GOOD?</a:t>
            </a:r>
            <a:br>
              <a:rPr lang="nb-NO" sz="2000" b="1" dirty="0"/>
            </a:br>
            <a:br>
              <a:rPr lang="nb-NO" sz="2000" b="1" dirty="0"/>
            </a:br>
            <a:r>
              <a:rPr lang="nb-NO" sz="2000" b="1" dirty="0"/>
              <a:t>PERCHÉ ALCUNI BANDONEON AA SONO ECCEZIONALI E ALTRI SONO SEMPLICEMENTE MOLTO BUONI?</a:t>
            </a:r>
            <a:endParaRPr sz="2400" b="1" dirty="0"/>
          </a:p>
        </p:txBody>
      </p:sp>
      <p:sp>
        <p:nvSpPr>
          <p:cNvPr id="3" name="Plassholder for innhold 2">
            <a:extLst>
              <a:ext uri="{FF2B5EF4-FFF2-40B4-BE49-F238E27FC236}">
                <a16:creationId xmlns:a16="http://schemas.microsoft.com/office/drawing/2014/main" id="{D6CF4E0D-1348-2A31-35B2-A2535F7650A1}"/>
              </a:ext>
            </a:extLst>
          </p:cNvPr>
          <p:cNvSpPr>
            <a:spLocks noGrp="1"/>
          </p:cNvSpPr>
          <p:nvPr>
            <p:ph idx="1"/>
          </p:nvPr>
        </p:nvSpPr>
        <p:spPr>
          <a:xfrm>
            <a:off x="386170" y="2139134"/>
            <a:ext cx="8371659" cy="4351338"/>
          </a:xfrm>
        </p:spPr>
        <p:txBody>
          <a:bodyPr>
            <a:normAutofit fontScale="85000" lnSpcReduction="20000"/>
          </a:bodyPr>
          <a:lstStyle/>
          <a:p>
            <a:r>
              <a:rPr lang="nb-NO" sz="2400" dirty="0"/>
              <a:t>Most </a:t>
            </a:r>
            <a:r>
              <a:rPr lang="nb-NO" sz="2400" dirty="0" err="1"/>
              <a:t>professional</a:t>
            </a:r>
            <a:r>
              <a:rPr lang="nb-NO" sz="2400" dirty="0"/>
              <a:t> </a:t>
            </a:r>
            <a:r>
              <a:rPr lang="nb-NO" sz="2400" dirty="0" err="1"/>
              <a:t>players</a:t>
            </a:r>
            <a:r>
              <a:rPr lang="nb-NO" sz="2400" dirty="0"/>
              <a:t> </a:t>
            </a:r>
            <a:r>
              <a:rPr lang="nb-NO" sz="2400" dirty="0" err="1"/>
              <a:t>agree</a:t>
            </a:r>
            <a:r>
              <a:rPr lang="nb-NO" sz="2400" dirty="0"/>
              <a:t> </a:t>
            </a:r>
            <a:r>
              <a:rPr lang="nb-NO" sz="2400" dirty="0" err="1"/>
              <a:t>that</a:t>
            </a:r>
            <a:r>
              <a:rPr lang="nb-NO" sz="2400" dirty="0"/>
              <a:t> </a:t>
            </a:r>
            <a:r>
              <a:rPr lang="nb-NO" sz="2400" dirty="0" err="1"/>
              <a:t>some</a:t>
            </a:r>
            <a:r>
              <a:rPr lang="nb-NO" sz="2400" dirty="0"/>
              <a:t> AA bandoneons </a:t>
            </a:r>
            <a:r>
              <a:rPr lang="nb-NO" sz="2400" dirty="0" err="1"/>
              <a:t>are</a:t>
            </a:r>
            <a:r>
              <a:rPr lang="nb-NO" sz="2400" dirty="0"/>
              <a:t> </a:t>
            </a:r>
            <a:r>
              <a:rPr lang="nb-NO" sz="2400" dirty="0" err="1"/>
              <a:t>better</a:t>
            </a:r>
            <a:r>
              <a:rPr lang="nb-NO" sz="2400" dirty="0"/>
              <a:t> </a:t>
            </a:r>
            <a:r>
              <a:rPr lang="nb-NO" sz="2400" dirty="0" err="1"/>
              <a:t>than</a:t>
            </a:r>
            <a:r>
              <a:rPr lang="nb-NO" sz="2400" dirty="0"/>
              <a:t> </a:t>
            </a:r>
            <a:r>
              <a:rPr lang="nb-NO" sz="2400" dirty="0" err="1"/>
              <a:t>others</a:t>
            </a:r>
            <a:r>
              <a:rPr lang="nb-NO" sz="2400" dirty="0"/>
              <a:t> </a:t>
            </a:r>
            <a:r>
              <a:rPr lang="nb-NO" sz="2400" dirty="0" err="1"/>
              <a:t>even</a:t>
            </a:r>
            <a:r>
              <a:rPr lang="nb-NO" sz="2400" dirty="0"/>
              <a:t> </a:t>
            </a:r>
            <a:r>
              <a:rPr lang="nb-NO" sz="2400" dirty="0" err="1"/>
              <a:t>if</a:t>
            </a:r>
            <a:r>
              <a:rPr lang="nb-NO" sz="2400" dirty="0"/>
              <a:t> </a:t>
            </a:r>
            <a:r>
              <a:rPr lang="nb-NO" sz="2400" dirty="0" err="1"/>
              <a:t>they</a:t>
            </a:r>
            <a:r>
              <a:rPr lang="nb-NO" sz="2400" dirty="0"/>
              <a:t> </a:t>
            </a:r>
            <a:r>
              <a:rPr lang="nb-NO" sz="2400" dirty="0" err="1"/>
              <a:t>look</a:t>
            </a:r>
            <a:r>
              <a:rPr lang="nb-NO" sz="2400" dirty="0"/>
              <a:t> </a:t>
            </a:r>
            <a:r>
              <a:rPr lang="nb-NO" sz="2400" dirty="0" err="1"/>
              <a:t>exactly</a:t>
            </a:r>
            <a:r>
              <a:rPr lang="nb-NO" sz="2400" dirty="0"/>
              <a:t> </a:t>
            </a:r>
            <a:r>
              <a:rPr lang="nb-NO" sz="2400" dirty="0" err="1"/>
              <a:t>the</a:t>
            </a:r>
            <a:r>
              <a:rPr lang="nb-NO" sz="2400" dirty="0"/>
              <a:t> same </a:t>
            </a:r>
            <a:r>
              <a:rPr lang="nb-NO" sz="2400" dirty="0" err="1"/>
              <a:t>inside</a:t>
            </a:r>
            <a:endParaRPr lang="nb-NO" sz="2400" dirty="0"/>
          </a:p>
          <a:p>
            <a:r>
              <a:rPr lang="nb-NO" sz="2400" dirty="0"/>
              <a:t>May be </a:t>
            </a:r>
            <a:r>
              <a:rPr lang="nb-NO" sz="2400" dirty="0" err="1"/>
              <a:t>every</a:t>
            </a:r>
            <a:r>
              <a:rPr lang="nb-NO" sz="2400" dirty="0"/>
              <a:t> 10th instrument?</a:t>
            </a:r>
          </a:p>
          <a:p>
            <a:r>
              <a:rPr lang="nb-NO" sz="2400" dirty="0"/>
              <a:t>To my </a:t>
            </a:r>
            <a:r>
              <a:rPr lang="nb-NO" sz="2400" dirty="0" err="1"/>
              <a:t>knowledge</a:t>
            </a:r>
            <a:r>
              <a:rPr lang="nb-NO" sz="2400" dirty="0"/>
              <a:t> it has not </a:t>
            </a:r>
            <a:r>
              <a:rPr lang="nb-NO" sz="2400" dirty="0" err="1"/>
              <a:t>been</a:t>
            </a:r>
            <a:r>
              <a:rPr lang="nb-NO" sz="2400" dirty="0"/>
              <a:t> </a:t>
            </a:r>
            <a:r>
              <a:rPr lang="nb-NO" sz="2400" dirty="0" err="1"/>
              <a:t>possible</a:t>
            </a:r>
            <a:r>
              <a:rPr lang="nb-NO" sz="2400" dirty="0"/>
              <a:t> to </a:t>
            </a:r>
            <a:r>
              <a:rPr lang="nb-NO" sz="2400" dirty="0" err="1"/>
              <a:t>find</a:t>
            </a:r>
            <a:r>
              <a:rPr lang="nb-NO" sz="2400" dirty="0"/>
              <a:t> a </a:t>
            </a:r>
            <a:r>
              <a:rPr lang="nb-NO" sz="2400" dirty="0" err="1"/>
              <a:t>physical</a:t>
            </a:r>
            <a:r>
              <a:rPr lang="nb-NO" sz="2400" dirty="0"/>
              <a:t> </a:t>
            </a:r>
            <a:r>
              <a:rPr lang="nb-NO" sz="2400" dirty="0" err="1"/>
              <a:t>explanation</a:t>
            </a:r>
            <a:r>
              <a:rPr lang="nb-NO" sz="2400" dirty="0"/>
              <a:t> for </a:t>
            </a:r>
            <a:r>
              <a:rPr lang="nb-NO" sz="2400" dirty="0" err="1"/>
              <a:t>this</a:t>
            </a:r>
            <a:r>
              <a:rPr lang="nb-NO" sz="2400" dirty="0"/>
              <a:t> </a:t>
            </a:r>
            <a:r>
              <a:rPr lang="nb-NO" sz="2400" dirty="0" err="1"/>
              <a:t>difference</a:t>
            </a:r>
            <a:endParaRPr lang="nb-NO" sz="2400" dirty="0"/>
          </a:p>
          <a:p>
            <a:r>
              <a:rPr lang="nb-NO" sz="2400" dirty="0" err="1"/>
              <a:t>What</a:t>
            </a:r>
            <a:r>
              <a:rPr lang="nb-NO" sz="2400" dirty="0"/>
              <a:t> is </a:t>
            </a:r>
            <a:r>
              <a:rPr lang="nb-NO" sz="2400" dirty="0" err="1"/>
              <a:t>your</a:t>
            </a:r>
            <a:r>
              <a:rPr lang="nb-NO" sz="2400" dirty="0"/>
              <a:t> opinion </a:t>
            </a:r>
            <a:r>
              <a:rPr lang="nb-NO" sz="2400" dirty="0" err="1"/>
              <a:t>on</a:t>
            </a:r>
            <a:r>
              <a:rPr lang="nb-NO" sz="2400" dirty="0"/>
              <a:t> </a:t>
            </a:r>
            <a:r>
              <a:rPr lang="nb-NO" sz="2400" dirty="0" err="1"/>
              <a:t>this</a:t>
            </a:r>
            <a:r>
              <a:rPr lang="nb-NO" sz="2400" dirty="0"/>
              <a:t>?</a:t>
            </a:r>
          </a:p>
          <a:p>
            <a:endParaRPr lang="nb-NO" sz="2400" dirty="0"/>
          </a:p>
          <a:p>
            <a:r>
              <a:rPr lang="nb-NO" sz="2400" dirty="0"/>
              <a:t>La </a:t>
            </a:r>
            <a:r>
              <a:rPr lang="nb-NO" sz="2400" dirty="0" err="1"/>
              <a:t>maggior</a:t>
            </a:r>
            <a:r>
              <a:rPr lang="nb-NO" sz="2400" dirty="0"/>
              <a:t> </a:t>
            </a:r>
            <a:r>
              <a:rPr lang="nb-NO" sz="2400" dirty="0" err="1"/>
              <a:t>parte</a:t>
            </a:r>
            <a:r>
              <a:rPr lang="nb-NO" sz="2400" dirty="0"/>
              <a:t> </a:t>
            </a:r>
            <a:r>
              <a:rPr lang="nb-NO" sz="2400" dirty="0" err="1"/>
              <a:t>dei</a:t>
            </a:r>
            <a:r>
              <a:rPr lang="nb-NO" sz="2400" dirty="0"/>
              <a:t> </a:t>
            </a:r>
            <a:r>
              <a:rPr lang="nb-NO" sz="2400" dirty="0" err="1"/>
              <a:t>giocatori</a:t>
            </a:r>
            <a:r>
              <a:rPr lang="nb-NO" sz="2400" dirty="0"/>
              <a:t> </a:t>
            </a:r>
            <a:r>
              <a:rPr lang="nb-NO" sz="2400" dirty="0" err="1"/>
              <a:t>professionisti</a:t>
            </a:r>
            <a:r>
              <a:rPr lang="nb-NO" sz="2400" dirty="0"/>
              <a:t> </a:t>
            </a:r>
            <a:r>
              <a:rPr lang="nb-NO" sz="2400" dirty="0" err="1"/>
              <a:t>concorda</a:t>
            </a:r>
            <a:r>
              <a:rPr lang="nb-NO" sz="2400" dirty="0"/>
              <a:t> sul </a:t>
            </a:r>
            <a:r>
              <a:rPr lang="nb-NO" sz="2400" dirty="0" err="1"/>
              <a:t>fatto</a:t>
            </a:r>
            <a:r>
              <a:rPr lang="nb-NO" sz="2400" dirty="0"/>
              <a:t> </a:t>
            </a:r>
            <a:r>
              <a:rPr lang="nb-NO" sz="2400" dirty="0" err="1"/>
              <a:t>che</a:t>
            </a:r>
            <a:r>
              <a:rPr lang="nb-NO" sz="2400" dirty="0"/>
              <a:t> </a:t>
            </a:r>
            <a:r>
              <a:rPr lang="nb-NO" sz="2400" dirty="0" err="1"/>
              <a:t>alcuni</a:t>
            </a:r>
            <a:r>
              <a:rPr lang="nb-NO" sz="2400" dirty="0"/>
              <a:t> bandoneon AA </a:t>
            </a:r>
            <a:r>
              <a:rPr lang="nb-NO" sz="2400" dirty="0" err="1"/>
              <a:t>sono</a:t>
            </a:r>
            <a:r>
              <a:rPr lang="nb-NO" sz="2400" dirty="0"/>
              <a:t> </a:t>
            </a:r>
            <a:r>
              <a:rPr lang="nb-NO" sz="2400" dirty="0" err="1"/>
              <a:t>migliori</a:t>
            </a:r>
            <a:r>
              <a:rPr lang="nb-NO" sz="2400" dirty="0"/>
              <a:t> di </a:t>
            </a:r>
            <a:r>
              <a:rPr lang="nb-NO" sz="2400" dirty="0" err="1"/>
              <a:t>altri</a:t>
            </a:r>
            <a:r>
              <a:rPr lang="nb-NO" sz="2400" dirty="0"/>
              <a:t> </a:t>
            </a:r>
            <a:r>
              <a:rPr lang="nb-NO" sz="2400" dirty="0" err="1"/>
              <a:t>anche</a:t>
            </a:r>
            <a:r>
              <a:rPr lang="nb-NO" sz="2400" dirty="0"/>
              <a:t> se </a:t>
            </a:r>
            <a:r>
              <a:rPr lang="nb-NO" sz="2400" dirty="0" err="1"/>
              <a:t>sembrano</a:t>
            </a:r>
            <a:r>
              <a:rPr lang="nb-NO" sz="2400" dirty="0"/>
              <a:t> </a:t>
            </a:r>
            <a:r>
              <a:rPr lang="nb-NO" sz="2400" dirty="0" err="1"/>
              <a:t>esattamente</a:t>
            </a:r>
            <a:r>
              <a:rPr lang="nb-NO" sz="2400" dirty="0"/>
              <a:t> gli </a:t>
            </a:r>
            <a:r>
              <a:rPr lang="nb-NO" sz="2400" dirty="0" err="1"/>
              <a:t>stessi</a:t>
            </a:r>
            <a:r>
              <a:rPr lang="nb-NO" sz="2400" dirty="0"/>
              <a:t> </a:t>
            </a:r>
            <a:r>
              <a:rPr lang="nb-NO" sz="2400" dirty="0" err="1"/>
              <a:t>all'interno</a:t>
            </a:r>
            <a:r>
              <a:rPr lang="nb-NO" sz="2400" dirty="0"/>
              <a:t> </a:t>
            </a:r>
          </a:p>
          <a:p>
            <a:r>
              <a:rPr lang="nb-NO" sz="2400" dirty="0" err="1"/>
              <a:t>Può</a:t>
            </a:r>
            <a:r>
              <a:rPr lang="nb-NO" sz="2400" dirty="0"/>
              <a:t> </a:t>
            </a:r>
            <a:r>
              <a:rPr lang="nb-NO" sz="2400" dirty="0" err="1"/>
              <a:t>essere</a:t>
            </a:r>
            <a:r>
              <a:rPr lang="nb-NO" sz="2400" dirty="0"/>
              <a:t> </a:t>
            </a:r>
            <a:r>
              <a:rPr lang="nb-NO" sz="2400" dirty="0" err="1"/>
              <a:t>ogni</a:t>
            </a:r>
            <a:r>
              <a:rPr lang="nb-NO" sz="2400" dirty="0"/>
              <a:t> 10 ° </a:t>
            </a:r>
            <a:r>
              <a:rPr lang="nb-NO" sz="2400" dirty="0" err="1"/>
              <a:t>strumento</a:t>
            </a:r>
            <a:r>
              <a:rPr lang="nb-NO" sz="2400" dirty="0"/>
              <a:t>? </a:t>
            </a:r>
          </a:p>
          <a:p>
            <a:r>
              <a:rPr lang="nb-NO" sz="2400" dirty="0"/>
              <a:t>Per </a:t>
            </a:r>
            <a:r>
              <a:rPr lang="nb-NO" sz="2400" dirty="0" err="1"/>
              <a:t>quanto</a:t>
            </a:r>
            <a:r>
              <a:rPr lang="nb-NO" sz="2400" dirty="0"/>
              <a:t> ne so, non </a:t>
            </a:r>
            <a:r>
              <a:rPr lang="nb-NO" sz="2400" dirty="0" err="1"/>
              <a:t>è</a:t>
            </a:r>
            <a:r>
              <a:rPr lang="nb-NO" sz="2400" dirty="0"/>
              <a:t> </a:t>
            </a:r>
            <a:r>
              <a:rPr lang="nb-NO" sz="2400" dirty="0" err="1"/>
              <a:t>stato</a:t>
            </a:r>
            <a:r>
              <a:rPr lang="nb-NO" sz="2400" dirty="0"/>
              <a:t> </a:t>
            </a:r>
            <a:r>
              <a:rPr lang="nb-NO" sz="2400" dirty="0" err="1"/>
              <a:t>possibile</a:t>
            </a:r>
            <a:r>
              <a:rPr lang="nb-NO" sz="2400" dirty="0"/>
              <a:t> </a:t>
            </a:r>
            <a:r>
              <a:rPr lang="nb-NO" sz="2400" dirty="0" err="1"/>
              <a:t>trovare</a:t>
            </a:r>
            <a:r>
              <a:rPr lang="nb-NO" sz="2400" dirty="0"/>
              <a:t> </a:t>
            </a:r>
            <a:r>
              <a:rPr lang="nb-NO" sz="2400" dirty="0" err="1"/>
              <a:t>una</a:t>
            </a:r>
            <a:r>
              <a:rPr lang="nb-NO" sz="2400" dirty="0"/>
              <a:t> </a:t>
            </a:r>
            <a:r>
              <a:rPr lang="nb-NO" sz="2400" dirty="0" err="1"/>
              <a:t>spiegazione</a:t>
            </a:r>
            <a:r>
              <a:rPr lang="nb-NO" sz="2400" dirty="0"/>
              <a:t> </a:t>
            </a:r>
            <a:r>
              <a:rPr lang="nb-NO" sz="2400" dirty="0" err="1"/>
              <a:t>fisica</a:t>
            </a:r>
            <a:r>
              <a:rPr lang="nb-NO" sz="2400" dirty="0"/>
              <a:t> per </a:t>
            </a:r>
            <a:r>
              <a:rPr lang="nb-NO" sz="2400" dirty="0" err="1"/>
              <a:t>questa</a:t>
            </a:r>
            <a:r>
              <a:rPr lang="nb-NO" sz="2400" dirty="0"/>
              <a:t> </a:t>
            </a:r>
            <a:r>
              <a:rPr lang="nb-NO" sz="2400" dirty="0" err="1"/>
              <a:t>differenza</a:t>
            </a:r>
            <a:r>
              <a:rPr lang="nb-NO" sz="2400" dirty="0"/>
              <a:t> </a:t>
            </a:r>
          </a:p>
          <a:p>
            <a:r>
              <a:rPr lang="nb-NO" sz="2400" dirty="0" err="1"/>
              <a:t>Qual</a:t>
            </a:r>
            <a:r>
              <a:rPr lang="nb-NO" sz="2400" dirty="0"/>
              <a:t> </a:t>
            </a:r>
            <a:r>
              <a:rPr lang="nb-NO" sz="2400" dirty="0" err="1"/>
              <a:t>è</a:t>
            </a:r>
            <a:r>
              <a:rPr lang="nb-NO" sz="2400" dirty="0"/>
              <a:t> la sua </a:t>
            </a:r>
            <a:r>
              <a:rPr lang="nb-NO" sz="2400" dirty="0" err="1"/>
              <a:t>opinione</a:t>
            </a:r>
            <a:r>
              <a:rPr lang="nb-NO" sz="2400" dirty="0"/>
              <a:t> al </a:t>
            </a:r>
            <a:r>
              <a:rPr lang="nb-NO" sz="2400" dirty="0" err="1"/>
              <a:t>riguardo</a:t>
            </a:r>
            <a:r>
              <a:rPr lang="nb-NO" sz="2400" dirty="0"/>
              <a:t>?</a:t>
            </a:r>
            <a:endParaRPr sz="2400" dirty="0"/>
          </a:p>
        </p:txBody>
      </p:sp>
    </p:spTree>
    <p:extLst>
      <p:ext uri="{BB962C8B-B14F-4D97-AF65-F5344CB8AC3E}">
        <p14:creationId xmlns:p14="http://schemas.microsoft.com/office/powerpoint/2010/main" val="3603408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2BA1E0C1-5109-F8D1-95DF-0AEAF6D39655}"/>
              </a:ext>
            </a:extLst>
          </p:cNvPr>
          <p:cNvSpPr txBox="1"/>
          <p:nvPr/>
        </p:nvSpPr>
        <p:spPr>
          <a:xfrm>
            <a:off x="1092530" y="1597729"/>
            <a:ext cx="6982691" cy="4893647"/>
          </a:xfrm>
          <a:prstGeom prst="rect">
            <a:avLst/>
          </a:prstGeom>
          <a:noFill/>
        </p:spPr>
        <p:txBody>
          <a:bodyPr wrap="square" rtlCol="0">
            <a:spAutoFit/>
          </a:bodyPr>
          <a:lstStyle/>
          <a:p>
            <a:r>
              <a:rPr lang="en-GB" sz="2400" dirty="0"/>
              <a:t>Video from my workshop in Oldenburg where I also slept. </a:t>
            </a:r>
          </a:p>
          <a:p>
            <a:endParaRPr lang="en-GB" sz="2400" dirty="0"/>
          </a:p>
          <a:p>
            <a:r>
              <a:rPr lang="en-GB" sz="2400" dirty="0"/>
              <a:t>Rocco is celebrating the finished restoration of my AA that I found in pieces in Montevideo in 2005</a:t>
            </a:r>
          </a:p>
          <a:p>
            <a:endParaRPr lang="en-GB" sz="3200" dirty="0"/>
          </a:p>
          <a:p>
            <a:r>
              <a:rPr lang="it-IT" sz="2400" dirty="0"/>
              <a:t>Video dal mio laboratorio di Oldenburg dove ho anche dormito. </a:t>
            </a:r>
          </a:p>
          <a:p>
            <a:endParaRPr lang="it-IT" sz="2400" dirty="0"/>
          </a:p>
          <a:p>
            <a:r>
              <a:rPr lang="it-IT" sz="2400" dirty="0"/>
              <a:t>Rocco festeggia il restauro finito del mio AA che ho trovato in pezzi a Montevideo nel 2005</a:t>
            </a:r>
            <a:endParaRPr lang="it-IT" sz="2400" b="1" dirty="0"/>
          </a:p>
          <a:p>
            <a:endParaRPr lang="en-GB" sz="2000" dirty="0"/>
          </a:p>
          <a:p>
            <a:r>
              <a:rPr lang="en-GB" sz="2000" dirty="0">
                <a:hlinkClick r:id="rId2"/>
              </a:rPr>
              <a:t>https://www.youtube.com/watch?v=MluHNydcpbE</a:t>
            </a:r>
            <a:r>
              <a:rPr lang="en-GB" sz="2000" dirty="0"/>
              <a:t> </a:t>
            </a:r>
            <a:endParaRPr lang="en-GB" dirty="0"/>
          </a:p>
        </p:txBody>
      </p:sp>
      <p:sp>
        <p:nvSpPr>
          <p:cNvPr id="3" name="TekstSylinder 2">
            <a:extLst>
              <a:ext uri="{FF2B5EF4-FFF2-40B4-BE49-F238E27FC236}">
                <a16:creationId xmlns:a16="http://schemas.microsoft.com/office/drawing/2014/main" id="{860EB79B-B712-4433-38CD-218007BBA179}"/>
              </a:ext>
            </a:extLst>
          </p:cNvPr>
          <p:cNvSpPr txBox="1"/>
          <p:nvPr/>
        </p:nvSpPr>
        <p:spPr>
          <a:xfrm>
            <a:off x="1092530" y="486888"/>
            <a:ext cx="7053943" cy="1077218"/>
          </a:xfrm>
          <a:prstGeom prst="rect">
            <a:avLst/>
          </a:prstGeom>
          <a:noFill/>
        </p:spPr>
        <p:txBody>
          <a:bodyPr wrap="square" rtlCol="0">
            <a:spAutoFit/>
          </a:bodyPr>
          <a:lstStyle/>
          <a:p>
            <a:r>
              <a:rPr lang="nb-NO" sz="3200" dirty="0"/>
              <a:t>APPRENTICESHIP IN OLDENBURG</a:t>
            </a:r>
          </a:p>
          <a:p>
            <a:r>
              <a:rPr lang="nb-NO" sz="3200" dirty="0"/>
              <a:t>APPRENDISTATO A OLDENBURG</a:t>
            </a:r>
            <a:endParaRPr sz="3200" dirty="0"/>
          </a:p>
        </p:txBody>
      </p:sp>
    </p:spTree>
    <p:extLst>
      <p:ext uri="{BB962C8B-B14F-4D97-AF65-F5344CB8AC3E}">
        <p14:creationId xmlns:p14="http://schemas.microsoft.com/office/powerpoint/2010/main" val="499428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E2E303B-8B7B-EA5B-598D-D9E2F226CBA9}"/>
              </a:ext>
            </a:extLst>
          </p:cNvPr>
          <p:cNvSpPr>
            <a:spLocks noGrp="1"/>
          </p:cNvSpPr>
          <p:nvPr>
            <p:ph type="title"/>
          </p:nvPr>
        </p:nvSpPr>
        <p:spPr>
          <a:xfrm>
            <a:off x="419644" y="221434"/>
            <a:ext cx="8230342" cy="1325563"/>
          </a:xfrm>
        </p:spPr>
        <p:txBody>
          <a:bodyPr>
            <a:normAutofit/>
          </a:bodyPr>
          <a:lstStyle/>
          <a:p>
            <a:r>
              <a:rPr lang="nb-NO" sz="2800" b="1" dirty="0"/>
              <a:t>GROWING COLLECTION AND EXPOSITIONS</a:t>
            </a:r>
            <a:br>
              <a:rPr lang="nb-NO" sz="2800" b="1" dirty="0"/>
            </a:br>
            <a:r>
              <a:rPr lang="nb-NO" sz="2700" dirty="0"/>
              <a:t>COLLEZIONE ED ESPOSIZIONI IN CRESCITA</a:t>
            </a:r>
            <a:endParaRPr sz="3600" b="1" dirty="0"/>
          </a:p>
        </p:txBody>
      </p:sp>
      <p:sp>
        <p:nvSpPr>
          <p:cNvPr id="3" name="Plassholder for innhold 2">
            <a:extLst>
              <a:ext uri="{FF2B5EF4-FFF2-40B4-BE49-F238E27FC236}">
                <a16:creationId xmlns:a16="http://schemas.microsoft.com/office/drawing/2014/main" id="{F64A0C23-47C9-4DF3-99DE-C19E55520371}"/>
              </a:ext>
            </a:extLst>
          </p:cNvPr>
          <p:cNvSpPr>
            <a:spLocks noGrp="1"/>
          </p:cNvSpPr>
          <p:nvPr>
            <p:ph idx="1"/>
          </p:nvPr>
        </p:nvSpPr>
        <p:spPr>
          <a:xfrm>
            <a:off x="419644" y="1446802"/>
            <a:ext cx="4152356" cy="3255826"/>
          </a:xfrm>
        </p:spPr>
        <p:txBody>
          <a:bodyPr>
            <a:noAutofit/>
          </a:bodyPr>
          <a:lstStyle/>
          <a:p>
            <a:r>
              <a:rPr lang="en-GB" sz="2400" dirty="0"/>
              <a:t>My collection grew rapidly, I bought instruments on </a:t>
            </a:r>
            <a:r>
              <a:rPr lang="en-GB" sz="2400" dirty="0" err="1"/>
              <a:t>ebay</a:t>
            </a:r>
            <a:r>
              <a:rPr lang="en-GB" sz="2400" dirty="0"/>
              <a:t> and when travelling </a:t>
            </a:r>
          </a:p>
          <a:p>
            <a:r>
              <a:rPr lang="en-GB" sz="2400" dirty="0"/>
              <a:t>My first exposition was in connection with Bergen International Music Festival in 2006 where Per Arne was festival artist</a:t>
            </a:r>
          </a:p>
          <a:p>
            <a:r>
              <a:rPr lang="en-GB" sz="2400" dirty="0"/>
              <a:t>After that several </a:t>
            </a:r>
            <a:r>
              <a:rPr lang="en-GB" sz="2400" dirty="0" err="1"/>
              <a:t>exposItions</a:t>
            </a:r>
            <a:r>
              <a:rPr lang="en-GB" sz="2400" dirty="0"/>
              <a:t> in Norway, mainly in connection with Per Arne’s concerts and events</a:t>
            </a:r>
          </a:p>
        </p:txBody>
      </p:sp>
      <p:sp>
        <p:nvSpPr>
          <p:cNvPr id="4" name="TekstSylinder 3">
            <a:extLst>
              <a:ext uri="{FF2B5EF4-FFF2-40B4-BE49-F238E27FC236}">
                <a16:creationId xmlns:a16="http://schemas.microsoft.com/office/drawing/2014/main" id="{75462F49-94DA-CA55-BC64-8672EB25FC0A}"/>
              </a:ext>
            </a:extLst>
          </p:cNvPr>
          <p:cNvSpPr txBox="1"/>
          <p:nvPr/>
        </p:nvSpPr>
        <p:spPr>
          <a:xfrm>
            <a:off x="4441371" y="1319349"/>
            <a:ext cx="4558938" cy="5632311"/>
          </a:xfrm>
          <a:prstGeom prst="rect">
            <a:avLst/>
          </a:prstGeom>
          <a:noFill/>
        </p:spPr>
        <p:txBody>
          <a:bodyPr wrap="square" rtlCol="0">
            <a:spAutoFit/>
          </a:bodyPr>
          <a:lstStyle/>
          <a:p>
            <a:pPr marL="342900" indent="-342900">
              <a:buFont typeface="Arial" panose="020B0604020202020204" pitchFamily="34" charset="0"/>
              <a:buChar char="•"/>
            </a:pPr>
            <a:r>
              <a:rPr lang="it-IT" sz="2400" dirty="0"/>
              <a:t>La mia collezione è cresciuta rapidamente, ho comprato strumenti su </a:t>
            </a:r>
            <a:r>
              <a:rPr lang="it-IT" sz="2400" dirty="0" err="1"/>
              <a:t>ebay</a:t>
            </a:r>
            <a:r>
              <a:rPr lang="it-IT" sz="2400" dirty="0"/>
              <a:t> e quando viaggiavo </a:t>
            </a:r>
          </a:p>
          <a:p>
            <a:pPr marL="342900" indent="-342900">
              <a:buFont typeface="Arial" panose="020B0604020202020204" pitchFamily="34" charset="0"/>
              <a:buChar char="•"/>
            </a:pPr>
            <a:r>
              <a:rPr lang="it-IT" sz="2400" dirty="0"/>
              <a:t>La mia prima esposizione è stata in connessione con il Bergen International Music Festival nel 2006, dove Per </a:t>
            </a:r>
            <a:r>
              <a:rPr lang="it-IT" sz="2400" dirty="0" err="1"/>
              <a:t>Arne</a:t>
            </a:r>
            <a:r>
              <a:rPr lang="it-IT" sz="2400" dirty="0"/>
              <a:t> è stato artista del festival </a:t>
            </a:r>
          </a:p>
          <a:p>
            <a:pPr marL="342900" indent="-342900">
              <a:buFont typeface="Arial" panose="020B0604020202020204" pitchFamily="34" charset="0"/>
              <a:buChar char="•"/>
            </a:pPr>
            <a:r>
              <a:rPr lang="it-IT" sz="2400" dirty="0"/>
              <a:t>Successivamente diverse esposizioni in Norvegia, principalmente in connessione con i concerti e gli eventi di Per </a:t>
            </a:r>
            <a:r>
              <a:rPr lang="it-IT" sz="2400" dirty="0" err="1"/>
              <a:t>Arne</a:t>
            </a:r>
            <a:br>
              <a:rPr lang="it-IT" sz="2400" dirty="0"/>
            </a:br>
            <a:endParaRPr sz="2400" dirty="0"/>
          </a:p>
        </p:txBody>
      </p:sp>
    </p:spTree>
    <p:extLst>
      <p:ext uri="{BB962C8B-B14F-4D97-AF65-F5344CB8AC3E}">
        <p14:creationId xmlns:p14="http://schemas.microsoft.com/office/powerpoint/2010/main" val="2895516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3">
            <a:extLst>
              <a:ext uri="{FF2B5EF4-FFF2-40B4-BE49-F238E27FC236}">
                <a16:creationId xmlns:a16="http://schemas.microsoft.com/office/drawing/2014/main" id="{6C21C02D-54CE-CC17-503D-2C941715F521}"/>
              </a:ext>
            </a:extLst>
          </p:cNvPr>
          <p:cNvSpPr>
            <a:spLocks noGrp="1"/>
          </p:cNvSpPr>
          <p:nvPr>
            <p:ph type="sldNum" sz="quarter" idx="12"/>
          </p:nvPr>
        </p:nvSpPr>
        <p:spPr/>
        <p:txBody>
          <a:bodyPr/>
          <a:lstStyle/>
          <a:p>
            <a:fld id="{73AA0BA3-F886-894A-A3BD-BB5C290C5F32}" type="slidenum">
              <a:rPr lang="nb-NO" altLang="nb-NO"/>
              <a:pPr/>
              <a:t>7</a:t>
            </a:fld>
            <a:endParaRPr lang="nb-NO" altLang="nb-NO"/>
          </a:p>
        </p:txBody>
      </p:sp>
      <p:pic>
        <p:nvPicPr>
          <p:cNvPr id="79874" name="Picture 2">
            <a:extLst>
              <a:ext uri="{FF2B5EF4-FFF2-40B4-BE49-F238E27FC236}">
                <a16:creationId xmlns:a16="http://schemas.microsoft.com/office/drawing/2014/main" id="{F613B6EE-5000-D8F3-D3A5-F953D9F795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689" y="343251"/>
            <a:ext cx="7561262" cy="5670550"/>
          </a:xfrm>
          <a:prstGeom prst="rect">
            <a:avLst/>
          </a:prstGeom>
          <a:noFill/>
          <a:extLst>
            <a:ext uri="{909E8E84-426E-40DD-AFC4-6F175D3DCCD1}">
              <a14:hiddenFill xmlns:a14="http://schemas.microsoft.com/office/drawing/2010/main">
                <a:solidFill>
                  <a:srgbClr val="FFFFFF"/>
                </a:solidFill>
              </a14:hiddenFill>
            </a:ext>
          </a:extLst>
        </p:spPr>
      </p:pic>
      <p:sp>
        <p:nvSpPr>
          <p:cNvPr id="3" name="TekstSylinder 2">
            <a:extLst>
              <a:ext uri="{FF2B5EF4-FFF2-40B4-BE49-F238E27FC236}">
                <a16:creationId xmlns:a16="http://schemas.microsoft.com/office/drawing/2014/main" id="{1D8F4791-8F2A-F2B1-0B61-6385D960F736}"/>
              </a:ext>
            </a:extLst>
          </p:cNvPr>
          <p:cNvSpPr txBox="1"/>
          <p:nvPr/>
        </p:nvSpPr>
        <p:spPr>
          <a:xfrm>
            <a:off x="1054852" y="6136701"/>
            <a:ext cx="6768935" cy="584775"/>
          </a:xfrm>
          <a:prstGeom prst="rect">
            <a:avLst/>
          </a:prstGeom>
          <a:noFill/>
        </p:spPr>
        <p:txBody>
          <a:bodyPr wrap="square" rtlCol="0">
            <a:spAutoFit/>
          </a:bodyPr>
          <a:lstStyle/>
          <a:p>
            <a:pPr algn="ctr"/>
            <a:r>
              <a:rPr lang="nb-NO" sz="3200" dirty="0"/>
              <a:t>MY FIRST EXPOSITION IN BERGEN 2006</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98B05565-2EAB-7347-8FF7-A20D07F71FD1}"/>
              </a:ext>
            </a:extLst>
          </p:cNvPr>
          <p:cNvSpPr txBox="1"/>
          <p:nvPr/>
        </p:nvSpPr>
        <p:spPr>
          <a:xfrm>
            <a:off x="973777" y="2189356"/>
            <a:ext cx="7196447" cy="4247317"/>
          </a:xfrm>
          <a:prstGeom prst="rect">
            <a:avLst/>
          </a:prstGeom>
          <a:noFill/>
        </p:spPr>
        <p:txBody>
          <a:bodyPr wrap="square" rtlCol="0">
            <a:spAutoFit/>
          </a:bodyPr>
          <a:lstStyle/>
          <a:p>
            <a:r>
              <a:rPr lang="en-US" b="1" dirty="0"/>
              <a:t>Tango haven Argentina laments accordion shortage</a:t>
            </a:r>
            <a:endParaRPr lang="nb-NO" b="1" dirty="0"/>
          </a:p>
          <a:p>
            <a:r>
              <a:rPr lang="en-US" dirty="0"/>
              <a:t>"In a few years, there will be no more bandoneons in our country," said Oscar Fischer, who heads La Casa del Bandoneon. A specialist in these accordion-like instruments, he keeps a workshop in Buenos Aires's old quarter of San </a:t>
            </a:r>
            <a:r>
              <a:rPr lang="en-US" dirty="0" err="1"/>
              <a:t>Telmo</a:t>
            </a:r>
            <a:r>
              <a:rPr lang="en-US" dirty="0"/>
              <a:t>.</a:t>
            </a:r>
            <a:endParaRPr lang="nb-NO" dirty="0"/>
          </a:p>
          <a:p>
            <a:r>
              <a:rPr lang="en-US" dirty="0"/>
              <a:t>The instrument that is part of Argentina's cultural pedigree is made in Europe and is growing rarer and rarer, to the detriment of Argentine players, as it becomes too expensive to import into the country.</a:t>
            </a:r>
            <a:endParaRPr lang="nb-NO" dirty="0"/>
          </a:p>
          <a:p>
            <a:r>
              <a:rPr lang="en-US" dirty="0"/>
              <a:t>Horacio Ferrer, president of Argentina's National Tango Academy, complained that the foreigners who buy bandoneons here do not actually play the instruments.</a:t>
            </a:r>
            <a:endParaRPr lang="nb-NO" dirty="0"/>
          </a:p>
          <a:p>
            <a:r>
              <a:rPr lang="en-US" b="1" dirty="0"/>
              <a:t>"I've known people who have 10 or 12 bandoneons, but don't play them," he said. "In Norway, a doctor showed me a collection of 35 instruments, including many from Argentina."</a:t>
            </a:r>
            <a:endParaRPr lang="nb-NO" b="1" dirty="0"/>
          </a:p>
          <a:p>
            <a:endParaRPr dirty="0"/>
          </a:p>
        </p:txBody>
      </p:sp>
      <p:sp>
        <p:nvSpPr>
          <p:cNvPr id="3" name="TekstSylinder 2">
            <a:extLst>
              <a:ext uri="{FF2B5EF4-FFF2-40B4-BE49-F238E27FC236}">
                <a16:creationId xmlns:a16="http://schemas.microsoft.com/office/drawing/2014/main" id="{B5D0D3F9-0620-35E2-27C5-E6F056FD2708}"/>
              </a:ext>
            </a:extLst>
          </p:cNvPr>
          <p:cNvSpPr txBox="1"/>
          <p:nvPr/>
        </p:nvSpPr>
        <p:spPr>
          <a:xfrm>
            <a:off x="926275" y="344384"/>
            <a:ext cx="7469580" cy="1631216"/>
          </a:xfrm>
          <a:prstGeom prst="rect">
            <a:avLst/>
          </a:prstGeom>
          <a:noFill/>
        </p:spPr>
        <p:txBody>
          <a:bodyPr wrap="square" rtlCol="0">
            <a:spAutoFit/>
          </a:bodyPr>
          <a:lstStyle/>
          <a:p>
            <a:r>
              <a:rPr lang="nb-NO" sz="2400" b="1" dirty="0"/>
              <a:t>AN UNEXPECTED EFFECT OF THE EXPOSITION I BERGEN IN 2006, WHERE THE FAMOUS POET AND TEXT-WRITER FOR PIAZZOLLA HORACIO FERRER ALSO VISITED </a:t>
            </a:r>
          </a:p>
          <a:p>
            <a:r>
              <a:rPr lang="nb-NO" sz="2400" b="1" dirty="0"/>
              <a:t>(my </a:t>
            </a:r>
            <a:r>
              <a:rPr lang="nb-NO" sz="2400" b="1" dirty="0" err="1"/>
              <a:t>fifteen</a:t>
            </a:r>
            <a:r>
              <a:rPr lang="nb-NO" sz="2400" b="1" dirty="0"/>
              <a:t> </a:t>
            </a:r>
            <a:r>
              <a:rPr lang="nb-NO" sz="2400" b="1" dirty="0" err="1"/>
              <a:t>minutes</a:t>
            </a:r>
            <a:r>
              <a:rPr lang="nb-NO" sz="2400" b="1" dirty="0"/>
              <a:t> </a:t>
            </a:r>
            <a:r>
              <a:rPr lang="nb-NO" sz="2400" b="1" dirty="0" err="1"/>
              <a:t>of</a:t>
            </a:r>
            <a:r>
              <a:rPr lang="nb-NO" sz="2400" b="1" dirty="0"/>
              <a:t> </a:t>
            </a:r>
            <a:r>
              <a:rPr lang="nb-NO" sz="2400" b="1" dirty="0" err="1"/>
              <a:t>fame</a:t>
            </a:r>
            <a:r>
              <a:rPr lang="nb-NO" sz="2400" b="1" dirty="0"/>
              <a:t>)</a:t>
            </a:r>
            <a:r>
              <a:rPr lang="nb-NO" sz="2800" b="1" dirty="0"/>
              <a:t>:</a:t>
            </a:r>
            <a:endParaRPr sz="2800" b="1" dirty="0"/>
          </a:p>
        </p:txBody>
      </p:sp>
      <p:sp>
        <p:nvSpPr>
          <p:cNvPr id="4" name="TekstSylinder 3">
            <a:extLst>
              <a:ext uri="{FF2B5EF4-FFF2-40B4-BE49-F238E27FC236}">
                <a16:creationId xmlns:a16="http://schemas.microsoft.com/office/drawing/2014/main" id="{41004D97-C773-8ACE-886A-F74E444B5A19}"/>
              </a:ext>
            </a:extLst>
          </p:cNvPr>
          <p:cNvSpPr txBox="1"/>
          <p:nvPr/>
        </p:nvSpPr>
        <p:spPr>
          <a:xfrm>
            <a:off x="973776" y="6216134"/>
            <a:ext cx="5237018" cy="369332"/>
          </a:xfrm>
          <a:prstGeom prst="rect">
            <a:avLst/>
          </a:prstGeom>
          <a:noFill/>
        </p:spPr>
        <p:txBody>
          <a:bodyPr wrap="square" rtlCol="0">
            <a:spAutoFit/>
          </a:bodyPr>
          <a:lstStyle/>
          <a:p>
            <a:r>
              <a:rPr lang="nb-NO" dirty="0"/>
              <a:t>From The </a:t>
            </a:r>
            <a:r>
              <a:rPr lang="nb-NO" dirty="0" err="1"/>
              <a:t>Independent</a:t>
            </a:r>
            <a:r>
              <a:rPr lang="nb-NO" dirty="0"/>
              <a:t>, 26 June 2011</a:t>
            </a:r>
            <a:endParaRPr dirty="0"/>
          </a:p>
        </p:txBody>
      </p:sp>
    </p:spTree>
    <p:extLst>
      <p:ext uri="{BB962C8B-B14F-4D97-AF65-F5344CB8AC3E}">
        <p14:creationId xmlns:p14="http://schemas.microsoft.com/office/powerpoint/2010/main" val="2655897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
            <a:extLst>
              <a:ext uri="{FF2B5EF4-FFF2-40B4-BE49-F238E27FC236}">
                <a16:creationId xmlns:a16="http://schemas.microsoft.com/office/drawing/2014/main" id="{98B05565-2EAB-7347-8FF7-A20D07F71FD1}"/>
              </a:ext>
            </a:extLst>
          </p:cNvPr>
          <p:cNvSpPr txBox="1"/>
          <p:nvPr/>
        </p:nvSpPr>
        <p:spPr>
          <a:xfrm>
            <a:off x="973777" y="2189356"/>
            <a:ext cx="7196447" cy="4247317"/>
          </a:xfrm>
          <a:prstGeom prst="rect">
            <a:avLst/>
          </a:prstGeom>
          <a:noFill/>
        </p:spPr>
        <p:txBody>
          <a:bodyPr wrap="square" rtlCol="0">
            <a:spAutoFit/>
          </a:bodyPr>
          <a:lstStyle/>
          <a:p>
            <a:r>
              <a:rPr lang="en-US" b="1" dirty="0"/>
              <a:t>Tango haven Argentina </a:t>
            </a:r>
            <a:r>
              <a:rPr lang="en-US" b="1" dirty="0" err="1"/>
              <a:t>lamenta</a:t>
            </a:r>
            <a:r>
              <a:rPr lang="en-US" b="1" dirty="0"/>
              <a:t> la </a:t>
            </a:r>
            <a:r>
              <a:rPr lang="en-US" b="1" dirty="0" err="1"/>
              <a:t>carenza</a:t>
            </a:r>
            <a:r>
              <a:rPr lang="en-US" b="1" dirty="0"/>
              <a:t> di </a:t>
            </a:r>
            <a:r>
              <a:rPr lang="en-US" b="1" dirty="0" err="1"/>
              <a:t>fisarmonica</a:t>
            </a:r>
            <a:r>
              <a:rPr lang="en-US" b="1" dirty="0"/>
              <a:t>
"</a:t>
            </a:r>
            <a:r>
              <a:rPr lang="en-US" b="1" dirty="0" err="1"/>
              <a:t>Tra</a:t>
            </a:r>
            <a:r>
              <a:rPr lang="en-US" b="1" dirty="0"/>
              <a:t> </a:t>
            </a:r>
            <a:r>
              <a:rPr lang="en-US" b="1" dirty="0" err="1"/>
              <a:t>qualche</a:t>
            </a:r>
            <a:r>
              <a:rPr lang="en-US" b="1" dirty="0"/>
              <a:t> anno, non ci </a:t>
            </a:r>
            <a:r>
              <a:rPr lang="en-US" b="1" dirty="0" err="1"/>
              <a:t>saranno</a:t>
            </a:r>
            <a:r>
              <a:rPr lang="en-US" b="1" dirty="0"/>
              <a:t> </a:t>
            </a:r>
            <a:r>
              <a:rPr lang="en-US" b="1" dirty="0" err="1"/>
              <a:t>più</a:t>
            </a:r>
            <a:r>
              <a:rPr lang="en-US" b="1" dirty="0"/>
              <a:t> bandoneon </a:t>
            </a:r>
            <a:r>
              <a:rPr lang="en-US" b="1" dirty="0" err="1"/>
              <a:t>nel</a:t>
            </a:r>
            <a:r>
              <a:rPr lang="en-US" b="1" dirty="0"/>
              <a:t> nostro </a:t>
            </a:r>
            <a:r>
              <a:rPr lang="en-US" b="1" dirty="0" err="1"/>
              <a:t>paese</a:t>
            </a:r>
            <a:r>
              <a:rPr lang="en-US" b="1" dirty="0"/>
              <a:t>", ha </a:t>
            </a:r>
            <a:r>
              <a:rPr lang="en-US" b="1" dirty="0" err="1"/>
              <a:t>detto</a:t>
            </a:r>
            <a:r>
              <a:rPr lang="en-US" b="1" dirty="0"/>
              <a:t> Oscar Fischer, </a:t>
            </a:r>
            <a:r>
              <a:rPr lang="en-US" b="1" dirty="0" err="1"/>
              <a:t>che</a:t>
            </a:r>
            <a:r>
              <a:rPr lang="en-US" b="1" dirty="0"/>
              <a:t> dirige La Casa del Bandoneon. </a:t>
            </a:r>
            <a:r>
              <a:rPr lang="en-US" b="1" dirty="0" err="1"/>
              <a:t>Specialista</a:t>
            </a:r>
            <a:r>
              <a:rPr lang="en-US" b="1" dirty="0"/>
              <a:t> di </a:t>
            </a:r>
            <a:r>
              <a:rPr lang="en-US" b="1" dirty="0" err="1"/>
              <a:t>questi</a:t>
            </a:r>
            <a:r>
              <a:rPr lang="en-US" b="1" dirty="0"/>
              <a:t> </a:t>
            </a:r>
            <a:r>
              <a:rPr lang="en-US" b="1" dirty="0" err="1"/>
              <a:t>strumenti</a:t>
            </a:r>
            <a:r>
              <a:rPr lang="en-US" b="1" dirty="0"/>
              <a:t> </a:t>
            </a:r>
            <a:r>
              <a:rPr lang="en-US" b="1" dirty="0" err="1"/>
              <a:t>simili</a:t>
            </a:r>
            <a:r>
              <a:rPr lang="en-US" b="1" dirty="0"/>
              <a:t> a </a:t>
            </a:r>
            <a:r>
              <a:rPr lang="en-US" b="1" dirty="0" err="1"/>
              <a:t>fisarmoniche</a:t>
            </a:r>
            <a:r>
              <a:rPr lang="en-US" b="1" dirty="0"/>
              <a:t>, </a:t>
            </a:r>
            <a:r>
              <a:rPr lang="en-US" b="1" dirty="0" err="1"/>
              <a:t>tiene</a:t>
            </a:r>
            <a:r>
              <a:rPr lang="en-US" b="1" dirty="0"/>
              <a:t> un </a:t>
            </a:r>
            <a:r>
              <a:rPr lang="en-US" b="1" dirty="0" err="1"/>
              <a:t>laboratorio</a:t>
            </a:r>
            <a:r>
              <a:rPr lang="en-US" b="1" dirty="0"/>
              <a:t> </a:t>
            </a:r>
            <a:r>
              <a:rPr lang="en-US" b="1" dirty="0" err="1"/>
              <a:t>nel</a:t>
            </a:r>
            <a:r>
              <a:rPr lang="en-US" b="1" dirty="0"/>
              <a:t> </a:t>
            </a:r>
            <a:r>
              <a:rPr lang="en-US" b="1" dirty="0" err="1"/>
              <a:t>centro</a:t>
            </a:r>
            <a:r>
              <a:rPr lang="en-US" b="1" dirty="0"/>
              <a:t> </a:t>
            </a:r>
            <a:r>
              <a:rPr lang="en-US" b="1" dirty="0" err="1"/>
              <a:t>storico</a:t>
            </a:r>
            <a:r>
              <a:rPr lang="en-US" b="1" dirty="0"/>
              <a:t> di San </a:t>
            </a:r>
            <a:r>
              <a:rPr lang="en-US" b="1" dirty="0" err="1"/>
              <a:t>Telmo</a:t>
            </a:r>
            <a:r>
              <a:rPr lang="en-US" b="1" dirty="0"/>
              <a:t> a Buenos Aires.
Lo </a:t>
            </a:r>
            <a:r>
              <a:rPr lang="en-US" b="1" dirty="0" err="1"/>
              <a:t>strumento</a:t>
            </a:r>
            <a:r>
              <a:rPr lang="en-US" b="1" dirty="0"/>
              <a:t> </a:t>
            </a:r>
            <a:r>
              <a:rPr lang="en-US" b="1" dirty="0" err="1"/>
              <a:t>che</a:t>
            </a:r>
            <a:r>
              <a:rPr lang="en-US" b="1" dirty="0"/>
              <a:t> fa </a:t>
            </a:r>
            <a:r>
              <a:rPr lang="en-US" b="1" dirty="0" err="1"/>
              <a:t>parte</a:t>
            </a:r>
            <a:r>
              <a:rPr lang="en-US" b="1" dirty="0"/>
              <a:t> del pedigree </a:t>
            </a:r>
            <a:r>
              <a:rPr lang="en-US" b="1" dirty="0" err="1"/>
              <a:t>culturale</a:t>
            </a:r>
            <a:r>
              <a:rPr lang="en-US" b="1" dirty="0"/>
              <a:t> </a:t>
            </a:r>
            <a:r>
              <a:rPr lang="en-US" b="1" dirty="0" err="1"/>
              <a:t>argentino</a:t>
            </a:r>
            <a:r>
              <a:rPr lang="en-US" b="1" dirty="0"/>
              <a:t> </a:t>
            </a:r>
            <a:r>
              <a:rPr lang="en-US" b="1" dirty="0" err="1"/>
              <a:t>è</a:t>
            </a:r>
            <a:r>
              <a:rPr lang="en-US" b="1" dirty="0"/>
              <a:t> </a:t>
            </a:r>
            <a:r>
              <a:rPr lang="en-US" b="1" dirty="0" err="1"/>
              <a:t>realizzato</a:t>
            </a:r>
            <a:r>
              <a:rPr lang="en-US" b="1" dirty="0"/>
              <a:t> in Europa e </a:t>
            </a:r>
            <a:r>
              <a:rPr lang="en-US" b="1" dirty="0" err="1"/>
              <a:t>sta</a:t>
            </a:r>
            <a:r>
              <a:rPr lang="en-US" b="1" dirty="0"/>
              <a:t> </a:t>
            </a:r>
            <a:r>
              <a:rPr lang="en-US" b="1" dirty="0" err="1"/>
              <a:t>diventando</a:t>
            </a:r>
            <a:r>
              <a:rPr lang="en-US" b="1" dirty="0"/>
              <a:t> sempre </a:t>
            </a:r>
            <a:r>
              <a:rPr lang="en-US" b="1" dirty="0" err="1"/>
              <a:t>più</a:t>
            </a:r>
            <a:r>
              <a:rPr lang="en-US" b="1" dirty="0"/>
              <a:t> </a:t>
            </a:r>
            <a:r>
              <a:rPr lang="en-US" b="1" dirty="0" err="1"/>
              <a:t>raro</a:t>
            </a:r>
            <a:r>
              <a:rPr lang="en-US" b="1" dirty="0"/>
              <a:t>, a </a:t>
            </a:r>
            <a:r>
              <a:rPr lang="en-US" b="1" dirty="0" err="1"/>
              <a:t>scapito</a:t>
            </a:r>
            <a:r>
              <a:rPr lang="en-US" b="1" dirty="0"/>
              <a:t> </a:t>
            </a:r>
            <a:r>
              <a:rPr lang="en-US" b="1" dirty="0" err="1"/>
              <a:t>dei</a:t>
            </a:r>
            <a:r>
              <a:rPr lang="en-US" b="1" dirty="0"/>
              <a:t> </a:t>
            </a:r>
            <a:r>
              <a:rPr lang="en-US" b="1" dirty="0" err="1"/>
              <a:t>musicisti</a:t>
            </a:r>
            <a:r>
              <a:rPr lang="en-US" b="1" dirty="0"/>
              <a:t> </a:t>
            </a:r>
            <a:r>
              <a:rPr lang="en-US" b="1" dirty="0" err="1"/>
              <a:t>argentini</a:t>
            </a:r>
            <a:r>
              <a:rPr lang="en-US" b="1" dirty="0"/>
              <a:t>, </a:t>
            </a:r>
            <a:r>
              <a:rPr lang="en-US" b="1" dirty="0" err="1"/>
              <a:t>poiché</a:t>
            </a:r>
            <a:r>
              <a:rPr lang="en-US" b="1" dirty="0"/>
              <a:t> </a:t>
            </a:r>
            <a:r>
              <a:rPr lang="en-US" b="1" dirty="0" err="1"/>
              <a:t>diventa</a:t>
            </a:r>
            <a:r>
              <a:rPr lang="en-US" b="1" dirty="0"/>
              <a:t> </a:t>
            </a:r>
            <a:r>
              <a:rPr lang="en-US" b="1" dirty="0" err="1"/>
              <a:t>troppo</a:t>
            </a:r>
            <a:r>
              <a:rPr lang="en-US" b="1" dirty="0"/>
              <a:t> </a:t>
            </a:r>
            <a:r>
              <a:rPr lang="en-US" b="1" dirty="0" err="1"/>
              <a:t>costoso</a:t>
            </a:r>
            <a:r>
              <a:rPr lang="en-US" b="1" dirty="0"/>
              <a:t> </a:t>
            </a:r>
            <a:r>
              <a:rPr lang="en-US" b="1" dirty="0" err="1"/>
              <a:t>importare</a:t>
            </a:r>
            <a:r>
              <a:rPr lang="en-US" b="1" dirty="0"/>
              <a:t> </a:t>
            </a:r>
            <a:r>
              <a:rPr lang="en-US" b="1" dirty="0" err="1"/>
              <a:t>nel</a:t>
            </a:r>
            <a:r>
              <a:rPr lang="en-US" b="1" dirty="0"/>
              <a:t> </a:t>
            </a:r>
            <a:r>
              <a:rPr lang="en-US" b="1" dirty="0" err="1"/>
              <a:t>paese</a:t>
            </a:r>
            <a:r>
              <a:rPr lang="en-US" b="1" dirty="0"/>
              <a:t>.
Horacio Ferrer, </a:t>
            </a:r>
            <a:r>
              <a:rPr lang="en-US" b="1" dirty="0" err="1"/>
              <a:t>presidente</a:t>
            </a:r>
            <a:r>
              <a:rPr lang="en-US" b="1" dirty="0"/>
              <a:t> </a:t>
            </a:r>
            <a:r>
              <a:rPr lang="en-US" b="1" dirty="0" err="1"/>
              <a:t>dell'Accademia</a:t>
            </a:r>
            <a:r>
              <a:rPr lang="en-US" b="1" dirty="0"/>
              <a:t> Nazionale di Tango </a:t>
            </a:r>
            <a:r>
              <a:rPr lang="en-US" b="1" dirty="0" err="1"/>
              <a:t>dell'Argentina</a:t>
            </a:r>
            <a:r>
              <a:rPr lang="en-US" b="1" dirty="0"/>
              <a:t>, </a:t>
            </a:r>
            <a:r>
              <a:rPr lang="en-US" b="1" dirty="0" err="1"/>
              <a:t>si</a:t>
            </a:r>
            <a:r>
              <a:rPr lang="en-US" b="1" dirty="0"/>
              <a:t> </a:t>
            </a:r>
            <a:r>
              <a:rPr lang="en-US" b="1" dirty="0" err="1"/>
              <a:t>è</a:t>
            </a:r>
            <a:r>
              <a:rPr lang="en-US" b="1" dirty="0"/>
              <a:t> </a:t>
            </a:r>
            <a:r>
              <a:rPr lang="en-US" b="1" dirty="0" err="1"/>
              <a:t>lamentato</a:t>
            </a:r>
            <a:r>
              <a:rPr lang="en-US" b="1" dirty="0"/>
              <a:t> del </a:t>
            </a:r>
            <a:r>
              <a:rPr lang="en-US" b="1" dirty="0" err="1"/>
              <a:t>fatto</a:t>
            </a:r>
            <a:r>
              <a:rPr lang="en-US" b="1" dirty="0"/>
              <a:t> </a:t>
            </a:r>
            <a:r>
              <a:rPr lang="en-US" b="1" dirty="0" err="1"/>
              <a:t>che</a:t>
            </a:r>
            <a:r>
              <a:rPr lang="en-US" b="1" dirty="0"/>
              <a:t> </a:t>
            </a:r>
            <a:r>
              <a:rPr lang="en-US" b="1" dirty="0" err="1"/>
              <a:t>gli</a:t>
            </a:r>
            <a:r>
              <a:rPr lang="en-US" b="1" dirty="0"/>
              <a:t> </a:t>
            </a:r>
            <a:r>
              <a:rPr lang="en-US" b="1" dirty="0" err="1"/>
              <a:t>stranieri</a:t>
            </a:r>
            <a:r>
              <a:rPr lang="en-US" b="1" dirty="0"/>
              <a:t> </a:t>
            </a:r>
            <a:r>
              <a:rPr lang="en-US" b="1" dirty="0" err="1"/>
              <a:t>che</a:t>
            </a:r>
            <a:r>
              <a:rPr lang="en-US" b="1" dirty="0"/>
              <a:t> </a:t>
            </a:r>
            <a:r>
              <a:rPr lang="en-US" b="1" dirty="0" err="1"/>
              <a:t>acquistano</a:t>
            </a:r>
            <a:r>
              <a:rPr lang="en-US" b="1" dirty="0"/>
              <a:t> bandoneon qui in </a:t>
            </a:r>
            <a:r>
              <a:rPr lang="en-US" b="1" dirty="0" err="1"/>
              <a:t>realtà</a:t>
            </a:r>
            <a:r>
              <a:rPr lang="en-US" b="1" dirty="0"/>
              <a:t> non </a:t>
            </a:r>
            <a:r>
              <a:rPr lang="en-US" b="1" dirty="0" err="1"/>
              <a:t>suonano</a:t>
            </a:r>
            <a:r>
              <a:rPr lang="en-US" b="1" dirty="0"/>
              <a:t> </a:t>
            </a:r>
            <a:r>
              <a:rPr lang="en-US" b="1" dirty="0" err="1"/>
              <a:t>gli</a:t>
            </a:r>
            <a:r>
              <a:rPr lang="en-US" b="1" dirty="0"/>
              <a:t> </a:t>
            </a:r>
            <a:r>
              <a:rPr lang="en-US" b="1" dirty="0" err="1"/>
              <a:t>strumenti</a:t>
            </a:r>
            <a:r>
              <a:rPr lang="en-US" b="1" dirty="0"/>
              <a:t>.
"Ho </a:t>
            </a:r>
            <a:r>
              <a:rPr lang="en-US" b="1" dirty="0" err="1"/>
              <a:t>conosciuto</a:t>
            </a:r>
            <a:r>
              <a:rPr lang="en-US" b="1" dirty="0"/>
              <a:t> </a:t>
            </a:r>
            <a:r>
              <a:rPr lang="en-US" b="1" dirty="0" err="1"/>
              <a:t>persone</a:t>
            </a:r>
            <a:r>
              <a:rPr lang="en-US" b="1" dirty="0"/>
              <a:t> </a:t>
            </a:r>
            <a:r>
              <a:rPr lang="en-US" b="1" dirty="0" err="1"/>
              <a:t>che</a:t>
            </a:r>
            <a:r>
              <a:rPr lang="en-US" b="1" dirty="0"/>
              <a:t> </a:t>
            </a:r>
            <a:r>
              <a:rPr lang="en-US" b="1" dirty="0" err="1"/>
              <a:t>hanno</a:t>
            </a:r>
            <a:r>
              <a:rPr lang="en-US" b="1" dirty="0"/>
              <a:t> 10 o 12 bandoneon, ma non li </a:t>
            </a:r>
            <a:r>
              <a:rPr lang="en-US" b="1" dirty="0" err="1"/>
              <a:t>suonano</a:t>
            </a:r>
            <a:r>
              <a:rPr lang="en-US" b="1" dirty="0"/>
              <a:t>", ha </a:t>
            </a:r>
            <a:r>
              <a:rPr lang="en-US" b="1" dirty="0" err="1"/>
              <a:t>detto</a:t>
            </a:r>
            <a:r>
              <a:rPr lang="en-US" b="1" dirty="0"/>
              <a:t>. "In </a:t>
            </a:r>
            <a:r>
              <a:rPr lang="en-US" b="1" dirty="0" err="1"/>
              <a:t>Norvegia</a:t>
            </a:r>
            <a:r>
              <a:rPr lang="en-US" b="1" dirty="0"/>
              <a:t>, un medico mi ha </a:t>
            </a:r>
            <a:r>
              <a:rPr lang="en-US" b="1" dirty="0" err="1"/>
              <a:t>mostrato</a:t>
            </a:r>
            <a:r>
              <a:rPr lang="en-US" b="1" dirty="0"/>
              <a:t> </a:t>
            </a:r>
            <a:r>
              <a:rPr lang="en-US" b="1" dirty="0" err="1"/>
              <a:t>una</a:t>
            </a:r>
            <a:r>
              <a:rPr lang="en-US" b="1" dirty="0"/>
              <a:t> </a:t>
            </a:r>
            <a:r>
              <a:rPr lang="en-US" b="1" dirty="0" err="1"/>
              <a:t>collezione</a:t>
            </a:r>
            <a:r>
              <a:rPr lang="en-US" b="1" dirty="0"/>
              <a:t> di 35 </a:t>
            </a:r>
            <a:r>
              <a:rPr lang="en-US" b="1" dirty="0" err="1"/>
              <a:t>strumenti</a:t>
            </a:r>
            <a:r>
              <a:rPr lang="en-US" b="1" dirty="0"/>
              <a:t>, </a:t>
            </a:r>
            <a:r>
              <a:rPr lang="en-US" b="1" dirty="0" err="1"/>
              <a:t>tra</a:t>
            </a:r>
            <a:r>
              <a:rPr lang="en-US" b="1" dirty="0"/>
              <a:t> cui </a:t>
            </a:r>
            <a:r>
              <a:rPr lang="en-US" b="1" dirty="0" err="1"/>
              <a:t>molti</a:t>
            </a:r>
            <a:r>
              <a:rPr lang="en-US" b="1" dirty="0"/>
              <a:t> </a:t>
            </a:r>
            <a:r>
              <a:rPr lang="en-US" b="1" dirty="0" err="1"/>
              <a:t>provenienti</a:t>
            </a:r>
            <a:r>
              <a:rPr lang="en-US" b="1" dirty="0"/>
              <a:t> </a:t>
            </a:r>
            <a:r>
              <a:rPr lang="en-US" b="1" dirty="0" err="1"/>
              <a:t>dall'Argentina</a:t>
            </a:r>
            <a:r>
              <a:rPr lang="en-US" b="1" dirty="0"/>
              <a:t>".
</a:t>
            </a:r>
            <a:endParaRPr dirty="0"/>
          </a:p>
        </p:txBody>
      </p:sp>
      <p:sp>
        <p:nvSpPr>
          <p:cNvPr id="3" name="TekstSylinder 2">
            <a:extLst>
              <a:ext uri="{FF2B5EF4-FFF2-40B4-BE49-F238E27FC236}">
                <a16:creationId xmlns:a16="http://schemas.microsoft.com/office/drawing/2014/main" id="{B5D0D3F9-0620-35E2-27C5-E6F056FD2708}"/>
              </a:ext>
            </a:extLst>
          </p:cNvPr>
          <p:cNvSpPr txBox="1"/>
          <p:nvPr/>
        </p:nvSpPr>
        <p:spPr>
          <a:xfrm>
            <a:off x="926275" y="344384"/>
            <a:ext cx="7469580" cy="1938992"/>
          </a:xfrm>
          <a:prstGeom prst="rect">
            <a:avLst/>
          </a:prstGeom>
          <a:noFill/>
        </p:spPr>
        <p:txBody>
          <a:bodyPr wrap="square" rtlCol="0">
            <a:spAutoFit/>
          </a:bodyPr>
          <a:lstStyle/>
          <a:p>
            <a:r>
              <a:rPr lang="nb-NO" sz="2400" b="1" dirty="0"/>
              <a:t>UN EFFETTO INASPETTATO DELLA MOSTRA I BERGEN NEL 2006, DOVE HA VISITATO ANCHE IL FAMOSO POETA E TEXT-WRITER PER PIAZZOLLA HORACIO FERRER 
(i </a:t>
            </a:r>
            <a:r>
              <a:rPr lang="nb-NO" sz="2400" b="1" dirty="0" err="1"/>
              <a:t>miei</a:t>
            </a:r>
            <a:r>
              <a:rPr lang="nb-NO" sz="2400" b="1" dirty="0"/>
              <a:t> </a:t>
            </a:r>
            <a:r>
              <a:rPr lang="nb-NO" sz="2400" b="1" dirty="0" err="1"/>
              <a:t>quindici</a:t>
            </a:r>
            <a:r>
              <a:rPr lang="nb-NO" sz="2400" b="1" dirty="0"/>
              <a:t> </a:t>
            </a:r>
            <a:r>
              <a:rPr lang="nb-NO" sz="2400" b="1" dirty="0" err="1"/>
              <a:t>minuti</a:t>
            </a:r>
            <a:r>
              <a:rPr lang="nb-NO" sz="2400" b="1" dirty="0"/>
              <a:t> di fama):
</a:t>
            </a:r>
            <a:endParaRPr sz="2800" b="1" dirty="0"/>
          </a:p>
        </p:txBody>
      </p:sp>
      <p:sp>
        <p:nvSpPr>
          <p:cNvPr id="4" name="TekstSylinder 3">
            <a:extLst>
              <a:ext uri="{FF2B5EF4-FFF2-40B4-BE49-F238E27FC236}">
                <a16:creationId xmlns:a16="http://schemas.microsoft.com/office/drawing/2014/main" id="{41004D97-C773-8ACE-886A-F74E444B5A19}"/>
              </a:ext>
            </a:extLst>
          </p:cNvPr>
          <p:cNvSpPr txBox="1"/>
          <p:nvPr/>
        </p:nvSpPr>
        <p:spPr>
          <a:xfrm>
            <a:off x="973776" y="6216134"/>
            <a:ext cx="5237018" cy="369332"/>
          </a:xfrm>
          <a:prstGeom prst="rect">
            <a:avLst/>
          </a:prstGeom>
          <a:noFill/>
        </p:spPr>
        <p:txBody>
          <a:bodyPr wrap="square" rtlCol="0">
            <a:spAutoFit/>
          </a:bodyPr>
          <a:lstStyle/>
          <a:p>
            <a:r>
              <a:rPr lang="nb-NO" dirty="0"/>
              <a:t>From The </a:t>
            </a:r>
            <a:r>
              <a:rPr lang="nb-NO" dirty="0" err="1"/>
              <a:t>Independent</a:t>
            </a:r>
            <a:r>
              <a:rPr lang="nb-NO" dirty="0"/>
              <a:t>, 26 June 2011</a:t>
            </a:r>
            <a:endParaRPr dirty="0"/>
          </a:p>
        </p:txBody>
      </p:sp>
    </p:spTree>
    <p:extLst>
      <p:ext uri="{BB962C8B-B14F-4D97-AF65-F5344CB8AC3E}">
        <p14:creationId xmlns:p14="http://schemas.microsoft.com/office/powerpoint/2010/main" val="3267409521"/>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7142</TotalTime>
  <Words>4046</Words>
  <Application>Microsoft Macintosh PowerPoint</Application>
  <PresentationFormat>Skjermfremvisning (4:3)</PresentationFormat>
  <Paragraphs>278</Paragraphs>
  <Slides>40</Slides>
  <Notes>9</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40</vt:i4>
      </vt:variant>
    </vt:vector>
  </HeadingPairs>
  <TitlesOfParts>
    <vt:vector size="45" baseType="lpstr">
      <vt:lpstr>Arial</vt:lpstr>
      <vt:lpstr>Calibri</vt:lpstr>
      <vt:lpstr>Calibri Light</vt:lpstr>
      <vt:lpstr>Liberation Serif</vt:lpstr>
      <vt:lpstr>Office-tema</vt:lpstr>
      <vt:lpstr>PRESENTATION IN THREE PARTS Olaf Gjerløw Aasland</vt:lpstr>
      <vt:lpstr>PowerPoint-presentasjon</vt:lpstr>
      <vt:lpstr>PowerPoint-presentasjon</vt:lpstr>
      <vt:lpstr>BECOMING AN AMATEUR LUTHIER DIVENTARE LIUTAIO DILETTANTE</vt:lpstr>
      <vt:lpstr>PowerPoint-presentasjon</vt:lpstr>
      <vt:lpstr>GROWING COLLECTION AND EXPOSITIONS COLLEZIONE ED ESPOSIZIONI IN CRESCITA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BANDONION &amp; CONCERTINA</vt:lpstr>
      <vt:lpstr>BANDONION &amp; CONCERTINA</vt:lpstr>
      <vt:lpstr>PowerPoint-presentasjon</vt:lpstr>
      <vt:lpstr>PowerPoint-presentasjon</vt:lpstr>
      <vt:lpstr>PowerPoint-presentasjon</vt:lpstr>
      <vt:lpstr>PowerPoint-presentasjon</vt:lpstr>
      <vt:lpstr>PowerPoint-presentasjon</vt:lpstr>
      <vt:lpstr>HEINRICH BAND (1821 – 1860)</vt:lpstr>
      <vt:lpstr>HEINRICH BAND (1821 – 1860)</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FROM BAND TO ARNOLD</vt:lpstr>
      <vt:lpstr>PowerPoint-presentasjon</vt:lpstr>
      <vt:lpstr>WHY ARE SOME AA BANDONEONS OUTSTANDING AND OTHERS JUST VERY GOOD?  PERCHÉ ALCUNI BANDONEON AA SONO ECCEZIONALI E ALTRI SONO SEMPLICEMENTE MOLTO BUONI?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Olaf Aasland</dc:creator>
  <cp:lastModifiedBy>Olaf Aasland</cp:lastModifiedBy>
  <cp:revision>26</cp:revision>
  <dcterms:created xsi:type="dcterms:W3CDTF">2022-08-20T21:30:23Z</dcterms:created>
  <dcterms:modified xsi:type="dcterms:W3CDTF">2022-09-01T14:23:14Z</dcterms:modified>
</cp:coreProperties>
</file>